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62" r:id="rId5"/>
    <p:sldId id="263" r:id="rId6"/>
    <p:sldId id="265" r:id="rId7"/>
    <p:sldId id="264"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68" d="100"/>
          <a:sy n="68"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p:cNvSpPr>
            <a:spLocks noGrp="1"/>
          </p:cNvSpPr>
          <p:nvPr>
            <p:ph type="dt" sz="half" idx="10"/>
          </p:nvPr>
        </p:nvSpPr>
        <p:spPr/>
        <p:txBody>
          <a:body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192558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253732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2753964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238042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p:cNvSpPr>
            <a:spLocks noGrp="1"/>
          </p:cNvSpPr>
          <p:nvPr>
            <p:ph type="dt" sz="half" idx="10"/>
          </p:nvPr>
        </p:nvSpPr>
        <p:spPr/>
        <p:txBody>
          <a:body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1396646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p:cNvSpPr>
            <a:spLocks noGrp="1"/>
          </p:cNvSpPr>
          <p:nvPr>
            <p:ph type="dt" sz="half" idx="10"/>
          </p:nvPr>
        </p:nvSpPr>
        <p:spPr/>
        <p:txBody>
          <a:bodyPr/>
          <a:lstStyle/>
          <a:p>
            <a:fld id="{B2FBC898-E54B-4BD3-B048-4EB67EF22C6B}" type="datetimeFigureOut">
              <a:rPr lang="en-US" smtClean="0"/>
              <a:t>7/30/2017</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2770579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p:cNvSpPr>
            <a:spLocks noGrp="1"/>
          </p:cNvSpPr>
          <p:nvPr>
            <p:ph type="dt" sz="half" idx="10"/>
          </p:nvPr>
        </p:nvSpPr>
        <p:spPr/>
        <p:txBody>
          <a:bodyPr/>
          <a:lstStyle/>
          <a:p>
            <a:fld id="{B2FBC898-E54B-4BD3-B048-4EB67EF22C6B}" type="datetimeFigureOut">
              <a:rPr lang="en-US" smtClean="0"/>
              <a:t>7/30/2017</a:t>
            </a:fld>
            <a:endParaRPr lang="en-US"/>
          </a:p>
        </p:txBody>
      </p:sp>
      <p:sp>
        <p:nvSpPr>
          <p:cNvPr id="8" name="מציין מיקום של כותרת תחתונה 7"/>
          <p:cNvSpPr>
            <a:spLocks noGrp="1"/>
          </p:cNvSpPr>
          <p:nvPr>
            <p:ph type="ftr" sz="quarter" idx="11"/>
          </p:nvPr>
        </p:nvSpPr>
        <p:spPr/>
        <p:txBody>
          <a:bodyPr/>
          <a:lstStyle/>
          <a:p>
            <a:endParaRPr lang="en-US"/>
          </a:p>
        </p:txBody>
      </p:sp>
      <p:sp>
        <p:nvSpPr>
          <p:cNvPr id="9" name="מציין מיקום של מספר שקופית 8"/>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407759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p:cNvSpPr>
            <a:spLocks noGrp="1"/>
          </p:cNvSpPr>
          <p:nvPr>
            <p:ph type="dt" sz="half" idx="10"/>
          </p:nvPr>
        </p:nvSpPr>
        <p:spPr/>
        <p:txBody>
          <a:bodyPr/>
          <a:lstStyle/>
          <a:p>
            <a:fld id="{B2FBC898-E54B-4BD3-B048-4EB67EF22C6B}" type="datetimeFigureOut">
              <a:rPr lang="en-US" smtClean="0"/>
              <a:t>7/30/2017</a:t>
            </a:fld>
            <a:endParaRPr lang="en-US"/>
          </a:p>
        </p:txBody>
      </p:sp>
      <p:sp>
        <p:nvSpPr>
          <p:cNvPr id="4" name="מציין מיקום של כותרת תחתונה 3"/>
          <p:cNvSpPr>
            <a:spLocks noGrp="1"/>
          </p:cNvSpPr>
          <p:nvPr>
            <p:ph type="ftr" sz="quarter" idx="11"/>
          </p:nvPr>
        </p:nvSpPr>
        <p:spPr/>
        <p:txBody>
          <a:bodyPr/>
          <a:lstStyle/>
          <a:p>
            <a:endParaRPr lang="en-US"/>
          </a:p>
        </p:txBody>
      </p:sp>
      <p:sp>
        <p:nvSpPr>
          <p:cNvPr id="5" name="מציין מיקום של מספר שקופית 4"/>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358693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B2FBC898-E54B-4BD3-B048-4EB67EF22C6B}" type="datetimeFigureOut">
              <a:rPr lang="en-US" smtClean="0"/>
              <a:t>7/30/2017</a:t>
            </a:fld>
            <a:endParaRPr lang="en-US"/>
          </a:p>
        </p:txBody>
      </p:sp>
      <p:sp>
        <p:nvSpPr>
          <p:cNvPr id="3" name="מציין מיקום של כותרת תחתונה 2"/>
          <p:cNvSpPr>
            <a:spLocks noGrp="1"/>
          </p:cNvSpPr>
          <p:nvPr>
            <p:ph type="ftr" sz="quarter" idx="11"/>
          </p:nvPr>
        </p:nvSpPr>
        <p:spPr/>
        <p:txBody>
          <a:bodyPr/>
          <a:lstStyle/>
          <a:p>
            <a:endParaRPr lang="en-US"/>
          </a:p>
        </p:txBody>
      </p:sp>
      <p:sp>
        <p:nvSpPr>
          <p:cNvPr id="4" name="מציין מיקום של מספר שקופית 3"/>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175926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p:cNvSpPr>
            <a:spLocks noGrp="1"/>
          </p:cNvSpPr>
          <p:nvPr>
            <p:ph type="dt" sz="half" idx="10"/>
          </p:nvPr>
        </p:nvSpPr>
        <p:spPr/>
        <p:txBody>
          <a:bodyPr/>
          <a:lstStyle/>
          <a:p>
            <a:fld id="{B2FBC898-E54B-4BD3-B048-4EB67EF22C6B}" type="datetimeFigureOut">
              <a:rPr lang="en-US" smtClean="0"/>
              <a:t>7/30/2017</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313507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p:cNvSpPr>
            <a:spLocks noGrp="1"/>
          </p:cNvSpPr>
          <p:nvPr>
            <p:ph type="dt" sz="half" idx="10"/>
          </p:nvPr>
        </p:nvSpPr>
        <p:spPr/>
        <p:txBody>
          <a:bodyPr/>
          <a:lstStyle/>
          <a:p>
            <a:fld id="{B2FBC898-E54B-4BD3-B048-4EB67EF22C6B}" type="datetimeFigureOut">
              <a:rPr lang="en-US" smtClean="0"/>
              <a:t>7/30/2017</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F600AC64-055D-4DE1-8DB7-6151440B3029}" type="slidenum">
              <a:rPr lang="en-US" smtClean="0"/>
              <a:t>‹#›</a:t>
            </a:fld>
            <a:endParaRPr lang="en-US"/>
          </a:p>
        </p:txBody>
      </p:sp>
    </p:spTree>
    <p:extLst>
      <p:ext uri="{BB962C8B-B14F-4D97-AF65-F5344CB8AC3E}">
        <p14:creationId xmlns:p14="http://schemas.microsoft.com/office/powerpoint/2010/main" val="3143333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2FBC898-E54B-4BD3-B048-4EB67EF22C6B}" type="datetimeFigureOut">
              <a:rPr lang="en-US" smtClean="0"/>
              <a:t>7/30/2017</a:t>
            </a:fld>
            <a:endParaRPr lang="en-US"/>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600AC64-055D-4DE1-8DB7-6151440B3029}" type="slidenum">
              <a:rPr lang="en-US" smtClean="0"/>
              <a:t>‹#›</a:t>
            </a:fld>
            <a:endParaRPr lang="en-US"/>
          </a:p>
        </p:txBody>
      </p:sp>
    </p:spTree>
    <p:extLst>
      <p:ext uri="{BB962C8B-B14F-4D97-AF65-F5344CB8AC3E}">
        <p14:creationId xmlns:p14="http://schemas.microsoft.com/office/powerpoint/2010/main" val="2519516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 y="0"/>
            <a:ext cx="12304541" cy="6858000"/>
          </a:xfrm>
          <a:prstGeom prst="rect">
            <a:avLst/>
          </a:prstGeom>
        </p:spPr>
      </p:pic>
      <p:sp>
        <p:nvSpPr>
          <p:cNvPr id="2" name="כותרת 1"/>
          <p:cNvSpPr>
            <a:spLocks noGrp="1"/>
          </p:cNvSpPr>
          <p:nvPr>
            <p:ph type="ctrTitle"/>
          </p:nvPr>
        </p:nvSpPr>
        <p:spPr>
          <a:xfrm>
            <a:off x="1678745" y="0"/>
            <a:ext cx="9144000" cy="2387600"/>
          </a:xfrm>
        </p:spPr>
        <p:txBody>
          <a:bodyPr/>
          <a:lstStyle/>
          <a:p>
            <a:r>
              <a:rPr lang="he-IL" dirty="0">
                <a:solidFill>
                  <a:srgbClr val="FF0000"/>
                </a:solidFill>
              </a:rPr>
              <a:t>פרויקט בקורס: ניהול ועיבוד נתונים מרחביים</a:t>
            </a:r>
            <a:endParaRPr lang="en-US" dirty="0">
              <a:solidFill>
                <a:srgbClr val="FF0000"/>
              </a:solidFill>
            </a:endParaRPr>
          </a:p>
        </p:txBody>
      </p:sp>
      <p:sp>
        <p:nvSpPr>
          <p:cNvPr id="3" name="כותרת משנה 2"/>
          <p:cNvSpPr>
            <a:spLocks noGrp="1"/>
          </p:cNvSpPr>
          <p:nvPr>
            <p:ph type="subTitle" idx="1"/>
          </p:nvPr>
        </p:nvSpPr>
        <p:spPr>
          <a:xfrm>
            <a:off x="3650678" y="2387600"/>
            <a:ext cx="4457002" cy="1655762"/>
          </a:xfrm>
        </p:spPr>
        <p:txBody>
          <a:bodyPr>
            <a:normAutofit fontScale="92500" lnSpcReduction="10000"/>
          </a:bodyPr>
          <a:lstStyle/>
          <a:p>
            <a:pPr algn="r"/>
            <a:r>
              <a:rPr lang="he-IL" dirty="0">
                <a:ln>
                  <a:solidFill>
                    <a:schemeClr val="tx1"/>
                  </a:solidFill>
                </a:ln>
                <a:solidFill>
                  <a:srgbClr val="FF0000"/>
                </a:solidFill>
                <a:latin typeface="David" panose="020E0502060401010101" pitchFamily="34" charset="-79"/>
                <a:cs typeface="David" panose="020E0502060401010101" pitchFamily="34" charset="-79"/>
              </a:rPr>
              <a:t>מגישים: אביב אילת </a:t>
            </a:r>
            <a:r>
              <a:rPr lang="he-IL" dirty="0" err="1">
                <a:ln>
                  <a:solidFill>
                    <a:schemeClr val="tx1"/>
                  </a:solidFill>
                </a:ln>
                <a:solidFill>
                  <a:srgbClr val="FF0000"/>
                </a:solidFill>
                <a:latin typeface="David" panose="020E0502060401010101" pitchFamily="34" charset="-79"/>
                <a:cs typeface="David" panose="020E0502060401010101" pitchFamily="34" charset="-79"/>
              </a:rPr>
              <a:t>ודנטה</a:t>
            </a:r>
            <a:r>
              <a:rPr lang="he-IL" dirty="0">
                <a:ln>
                  <a:solidFill>
                    <a:schemeClr val="tx1"/>
                  </a:solidFill>
                </a:ln>
                <a:solidFill>
                  <a:srgbClr val="FF0000"/>
                </a:solidFill>
                <a:latin typeface="David" panose="020E0502060401010101" pitchFamily="34" charset="-79"/>
                <a:cs typeface="David" panose="020E0502060401010101" pitchFamily="34" charset="-79"/>
              </a:rPr>
              <a:t> </a:t>
            </a:r>
            <a:r>
              <a:rPr lang="he-IL" dirty="0" err="1">
                <a:ln>
                  <a:solidFill>
                    <a:schemeClr val="tx1"/>
                  </a:solidFill>
                </a:ln>
                <a:solidFill>
                  <a:srgbClr val="FF0000"/>
                </a:solidFill>
                <a:latin typeface="David" panose="020E0502060401010101" pitchFamily="34" charset="-79"/>
                <a:cs typeface="David" panose="020E0502060401010101" pitchFamily="34" charset="-79"/>
              </a:rPr>
              <a:t>בירגר</a:t>
            </a:r>
            <a:endParaRPr lang="he-IL" dirty="0">
              <a:ln>
                <a:solidFill>
                  <a:schemeClr val="tx1"/>
                </a:solidFill>
              </a:ln>
              <a:solidFill>
                <a:srgbClr val="FF0000"/>
              </a:solidFill>
              <a:latin typeface="David" panose="020E0502060401010101" pitchFamily="34" charset="-79"/>
              <a:cs typeface="David" panose="020E0502060401010101" pitchFamily="34" charset="-79"/>
            </a:endParaRPr>
          </a:p>
          <a:p>
            <a:pPr algn="r"/>
            <a:r>
              <a:rPr lang="he-IL" dirty="0" err="1">
                <a:ln>
                  <a:solidFill>
                    <a:schemeClr val="tx1"/>
                  </a:solidFill>
                </a:ln>
                <a:solidFill>
                  <a:srgbClr val="FF0000"/>
                </a:solidFill>
                <a:latin typeface="David" panose="020E0502060401010101" pitchFamily="34" charset="-79"/>
                <a:cs typeface="David" panose="020E0502060401010101" pitchFamily="34" charset="-79"/>
              </a:rPr>
              <a:t>ת''ז</a:t>
            </a:r>
            <a:r>
              <a:rPr lang="he-IL" dirty="0">
                <a:ln>
                  <a:solidFill>
                    <a:schemeClr val="tx1"/>
                  </a:solidFill>
                </a:ln>
                <a:solidFill>
                  <a:srgbClr val="FF0000"/>
                </a:solidFill>
                <a:latin typeface="David" panose="020E0502060401010101" pitchFamily="34" charset="-79"/>
                <a:cs typeface="David" panose="020E0502060401010101" pitchFamily="34" charset="-79"/>
              </a:rPr>
              <a:t>: 201403235 – 302943147</a:t>
            </a:r>
          </a:p>
          <a:p>
            <a:pPr algn="r"/>
            <a:r>
              <a:rPr lang="he-IL" dirty="0">
                <a:ln>
                  <a:solidFill>
                    <a:schemeClr val="tx1"/>
                  </a:solidFill>
                </a:ln>
                <a:solidFill>
                  <a:srgbClr val="FF0000"/>
                </a:solidFill>
                <a:latin typeface="David" panose="020E0502060401010101" pitchFamily="34" charset="-79"/>
                <a:cs typeface="David" panose="020E0502060401010101" pitchFamily="34" charset="-79"/>
              </a:rPr>
              <a:t>מרצה: פרופסור איתי </a:t>
            </a:r>
            <a:r>
              <a:rPr lang="he-IL" dirty="0" err="1">
                <a:ln>
                  <a:solidFill>
                    <a:schemeClr val="tx1"/>
                  </a:solidFill>
                </a:ln>
                <a:solidFill>
                  <a:srgbClr val="FF0000"/>
                </a:solidFill>
                <a:latin typeface="David" panose="020E0502060401010101" pitchFamily="34" charset="-79"/>
                <a:cs typeface="David" panose="020E0502060401010101" pitchFamily="34" charset="-79"/>
              </a:rPr>
              <a:t>קלוג</a:t>
            </a:r>
            <a:endParaRPr lang="he-IL" dirty="0">
              <a:ln>
                <a:solidFill>
                  <a:schemeClr val="tx1"/>
                </a:solidFill>
              </a:ln>
              <a:solidFill>
                <a:srgbClr val="FF0000"/>
              </a:solidFill>
              <a:latin typeface="David" panose="020E0502060401010101" pitchFamily="34" charset="-79"/>
              <a:cs typeface="David" panose="020E0502060401010101" pitchFamily="34" charset="-79"/>
            </a:endParaRPr>
          </a:p>
          <a:p>
            <a:pPr algn="r"/>
            <a:r>
              <a:rPr lang="he-IL" dirty="0">
                <a:ln>
                  <a:solidFill>
                    <a:schemeClr val="tx1"/>
                  </a:solidFill>
                </a:ln>
                <a:solidFill>
                  <a:srgbClr val="FF0000"/>
                </a:solidFill>
                <a:latin typeface="David" panose="020E0502060401010101" pitchFamily="34" charset="-79"/>
                <a:cs typeface="David" panose="020E0502060401010101" pitchFamily="34" charset="-79"/>
              </a:rPr>
              <a:t>תאריך: 28.6.2017</a:t>
            </a:r>
            <a:endParaRPr lang="en-US" dirty="0">
              <a:ln>
                <a:solidFill>
                  <a:schemeClr val="tx1"/>
                </a:solidFill>
              </a:ln>
              <a:solidFill>
                <a:srgbClr val="FF000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6179460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378" y="520505"/>
            <a:ext cx="10755463" cy="6175717"/>
          </a:xfrm>
        </p:spPr>
      </p:pic>
    </p:spTree>
    <p:extLst>
      <p:ext uri="{BB962C8B-B14F-4D97-AF65-F5344CB8AC3E}">
        <p14:creationId xmlns:p14="http://schemas.microsoft.com/office/powerpoint/2010/main" val="118674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p:cNvPicPr>
            <a:picLocks noGrp="1" noChangeAspect="1"/>
          </p:cNvPicPr>
          <p:nvPr>
            <p:ph idx="1"/>
          </p:nvPr>
        </p:nvPicPr>
        <p:blipFill rotWithShape="1">
          <a:blip r:embed="rId2"/>
          <a:srcRect l="16807" t="3919" r="18605" b="6116"/>
          <a:stretch/>
        </p:blipFill>
        <p:spPr>
          <a:xfrm>
            <a:off x="1645919" y="247879"/>
            <a:ext cx="9805182" cy="6610121"/>
          </a:xfrm>
          <a:prstGeom prst="rect">
            <a:avLst/>
          </a:prstGeom>
        </p:spPr>
      </p:pic>
    </p:spTree>
    <p:extLst>
      <p:ext uri="{BB962C8B-B14F-4D97-AF65-F5344CB8AC3E}">
        <p14:creationId xmlns:p14="http://schemas.microsoft.com/office/powerpoint/2010/main" val="307724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rotWithShape="1">
          <a:blip r:embed="rId2"/>
          <a:srcRect l="808" t="15983" r="1000" b="19369"/>
          <a:stretch/>
        </p:blipFill>
        <p:spPr>
          <a:xfrm>
            <a:off x="40240" y="1026942"/>
            <a:ext cx="12123624" cy="4867420"/>
          </a:xfrm>
          <a:prstGeom prst="rect">
            <a:avLst/>
          </a:prstGeom>
        </p:spPr>
      </p:pic>
    </p:spTree>
    <p:extLst>
      <p:ext uri="{BB962C8B-B14F-4D97-AF65-F5344CB8AC3E}">
        <p14:creationId xmlns:p14="http://schemas.microsoft.com/office/powerpoint/2010/main" val="171602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2"/>
          <a:srcRect t="3386" b="5414"/>
          <a:stretch/>
        </p:blipFill>
        <p:spPr>
          <a:xfrm>
            <a:off x="773721" y="1125414"/>
            <a:ext cx="10892110" cy="5584875"/>
          </a:xfrm>
          <a:prstGeom prst="rect">
            <a:avLst/>
          </a:prstGeom>
        </p:spPr>
      </p:pic>
      <p:sp>
        <p:nvSpPr>
          <p:cNvPr id="5" name="TextBox 4"/>
          <p:cNvSpPr txBox="1"/>
          <p:nvPr/>
        </p:nvSpPr>
        <p:spPr>
          <a:xfrm>
            <a:off x="1075085" y="2377439"/>
            <a:ext cx="3409908" cy="830997"/>
          </a:xfrm>
          <a:prstGeom prst="rect">
            <a:avLst/>
          </a:prstGeom>
          <a:noFill/>
        </p:spPr>
        <p:txBody>
          <a:bodyPr wrap="none" rtlCol="0">
            <a:spAutoFit/>
          </a:bodyPr>
          <a:lstStyle/>
          <a:p>
            <a:r>
              <a:rPr lang="he-IL" sz="1600" b="1" dirty="0">
                <a:latin typeface="David" panose="020E0502060401010101" pitchFamily="34" charset="-79"/>
                <a:cs typeface="David" panose="020E0502060401010101" pitchFamily="34" charset="-79"/>
              </a:rPr>
              <a:t>רדיוס המעגלים פרופורציונלי להפרש</a:t>
            </a:r>
          </a:p>
          <a:p>
            <a:r>
              <a:rPr lang="he-IL" sz="1600" b="1" dirty="0">
                <a:latin typeface="David" panose="020E0502060401010101" pitchFamily="34" charset="-79"/>
                <a:cs typeface="David" panose="020E0502060401010101" pitchFamily="34" charset="-79"/>
              </a:rPr>
              <a:t>במחיר הדירות וצבע המעגלים פרופורציונלי</a:t>
            </a:r>
          </a:p>
          <a:p>
            <a:r>
              <a:rPr lang="he-IL" sz="1600" b="1" dirty="0">
                <a:latin typeface="David" panose="020E0502060401010101" pitchFamily="34" charset="-79"/>
                <a:cs typeface="David" panose="020E0502060401010101" pitchFamily="34" charset="-79"/>
              </a:rPr>
              <a:t> למספר העסקאות</a:t>
            </a:r>
            <a:endParaRPr lang="en-US" sz="1600" b="1" dirty="0">
              <a:latin typeface="David" panose="020E0502060401010101" pitchFamily="34" charset="-79"/>
              <a:cs typeface="David" panose="020E0502060401010101" pitchFamily="34" charset="-79"/>
            </a:endParaRPr>
          </a:p>
        </p:txBody>
      </p:sp>
      <p:sp>
        <p:nvSpPr>
          <p:cNvPr id="6" name="TextBox 5"/>
          <p:cNvSpPr txBox="1"/>
          <p:nvPr/>
        </p:nvSpPr>
        <p:spPr>
          <a:xfrm>
            <a:off x="3429752" y="171307"/>
            <a:ext cx="5897128" cy="954107"/>
          </a:xfrm>
          <a:prstGeom prst="rect">
            <a:avLst/>
          </a:prstGeom>
          <a:noFill/>
        </p:spPr>
        <p:txBody>
          <a:bodyPr wrap="square" rtlCol="0">
            <a:spAutoFit/>
          </a:bodyPr>
          <a:lstStyle/>
          <a:p>
            <a:r>
              <a:rPr lang="he-IL" sz="2800" b="1" dirty="0">
                <a:latin typeface="David" panose="020E0502060401010101" pitchFamily="34" charset="-79"/>
                <a:cs typeface="David" panose="020E0502060401010101" pitchFamily="34" charset="-79"/>
              </a:rPr>
              <a:t>מפת </a:t>
            </a:r>
            <a:r>
              <a:rPr lang="en-US" sz="2800" b="1">
                <a:latin typeface="David" panose="020E0502060401010101" pitchFamily="34" charset="-79"/>
                <a:cs typeface="David" panose="020E0502060401010101" pitchFamily="34" charset="-79"/>
              </a:rPr>
              <a:t>leaflet</a:t>
            </a:r>
            <a:r>
              <a:rPr lang="he-IL" sz="2800" b="1">
                <a:latin typeface="David" panose="020E0502060401010101" pitchFamily="34" charset="-79"/>
                <a:cs typeface="David" panose="020E0502060401010101" pitchFamily="34" charset="-79"/>
              </a:rPr>
              <a:t> המציגה את הפריסה המרחבית של התפלגות הנתונים</a:t>
            </a:r>
            <a:endParaRPr lang="en-US" sz="2800"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867490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rotWithShape="1">
          <a:blip r:embed="rId2"/>
          <a:srcRect l="20539" t="3259" b="5210"/>
          <a:stretch/>
        </p:blipFill>
        <p:spPr>
          <a:xfrm>
            <a:off x="1539029" y="594975"/>
            <a:ext cx="9453491" cy="6122348"/>
          </a:xfrm>
          <a:prstGeom prst="rect">
            <a:avLst/>
          </a:prstGeom>
        </p:spPr>
      </p:pic>
      <p:sp>
        <p:nvSpPr>
          <p:cNvPr id="5" name="TextBox 4"/>
          <p:cNvSpPr txBox="1"/>
          <p:nvPr/>
        </p:nvSpPr>
        <p:spPr>
          <a:xfrm>
            <a:off x="3317211" y="71755"/>
            <a:ext cx="5897128" cy="523220"/>
          </a:xfrm>
          <a:prstGeom prst="rect">
            <a:avLst/>
          </a:prstGeom>
          <a:noFill/>
        </p:spPr>
        <p:txBody>
          <a:bodyPr wrap="square" rtlCol="0">
            <a:spAutoFit/>
          </a:bodyPr>
          <a:lstStyle/>
          <a:p>
            <a:r>
              <a:rPr lang="he-IL" sz="2800" b="1" dirty="0">
                <a:latin typeface="David" panose="020E0502060401010101" pitchFamily="34" charset="-79"/>
                <a:cs typeface="David" panose="020E0502060401010101" pitchFamily="34" charset="-79"/>
              </a:rPr>
              <a:t>מפת </a:t>
            </a:r>
            <a:r>
              <a:rPr lang="en-US" sz="2800" b="1" dirty="0">
                <a:latin typeface="David" panose="020E0502060401010101" pitchFamily="34" charset="-79"/>
                <a:cs typeface="David" panose="020E0502060401010101" pitchFamily="34" charset="-79"/>
              </a:rPr>
              <a:t>leaflet</a:t>
            </a:r>
            <a:r>
              <a:rPr lang="he-IL" sz="2800" b="1" dirty="0">
                <a:latin typeface="David" panose="020E0502060401010101" pitchFamily="34" charset="-79"/>
                <a:cs typeface="David" panose="020E0502060401010101" pitchFamily="34" charset="-79"/>
              </a:rPr>
              <a:t> עם גבולות הרובעים בתל אביב</a:t>
            </a:r>
            <a:endParaRPr lang="en-US" sz="2800" b="1" dirty="0">
              <a:latin typeface="David" panose="020E0502060401010101" pitchFamily="34" charset="-79"/>
              <a:cs typeface="David" panose="020E0502060401010101" pitchFamily="34" charset="-79"/>
            </a:endParaRPr>
          </a:p>
        </p:txBody>
      </p:sp>
      <p:sp>
        <p:nvSpPr>
          <p:cNvPr id="6" name="TextBox 5"/>
          <p:cNvSpPr txBox="1"/>
          <p:nvPr/>
        </p:nvSpPr>
        <p:spPr>
          <a:xfrm>
            <a:off x="2077233" y="1842867"/>
            <a:ext cx="2185278" cy="1200329"/>
          </a:xfrm>
          <a:prstGeom prst="rect">
            <a:avLst/>
          </a:prstGeom>
          <a:noFill/>
        </p:spPr>
        <p:txBody>
          <a:bodyPr wrap="none" rtlCol="0">
            <a:spAutoFit/>
          </a:bodyPr>
          <a:lstStyle/>
          <a:p>
            <a:r>
              <a:rPr lang="he-IL" b="1" dirty="0">
                <a:latin typeface="David" panose="020E0502060401010101" pitchFamily="34" charset="-79"/>
                <a:cs typeface="David" panose="020E0502060401010101" pitchFamily="34" charset="-79"/>
              </a:rPr>
              <a:t>צבע מילוי הפוליגונים </a:t>
            </a:r>
          </a:p>
          <a:p>
            <a:r>
              <a:rPr lang="he-IL" b="1" dirty="0">
                <a:latin typeface="David" panose="020E0502060401010101" pitchFamily="34" charset="-79"/>
                <a:cs typeface="David" panose="020E0502060401010101" pitchFamily="34" charset="-79"/>
              </a:rPr>
              <a:t>מתאר את הפרש מספר</a:t>
            </a:r>
          </a:p>
          <a:p>
            <a:r>
              <a:rPr lang="he-IL" b="1" dirty="0">
                <a:latin typeface="David" panose="020E0502060401010101" pitchFamily="34" charset="-79"/>
                <a:cs typeface="David" panose="020E0502060401010101" pitchFamily="34" charset="-79"/>
              </a:rPr>
              <a:t> הטיפולים בין הרובעים</a:t>
            </a:r>
          </a:p>
          <a:p>
            <a:endParaRPr lang="en-US"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734472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b="1" u="sng" dirty="0"/>
              <a:t>ניתוחים סטטיסטיים</a:t>
            </a:r>
            <a:endParaRPr lang="en-US" b="1" u="sng" dirty="0"/>
          </a:p>
        </p:txBody>
      </p:sp>
      <p:sp>
        <p:nvSpPr>
          <p:cNvPr id="3" name="מציין מיקום תוכן 2"/>
          <p:cNvSpPr>
            <a:spLocks noGrp="1"/>
          </p:cNvSpPr>
          <p:nvPr>
            <p:ph idx="1"/>
          </p:nvPr>
        </p:nvSpPr>
        <p:spPr/>
        <p:txBody>
          <a:bodyPr/>
          <a:lstStyle/>
          <a:p>
            <a:r>
              <a:rPr lang="he-IL" dirty="0">
                <a:latin typeface="David" panose="020E0502060401010101" pitchFamily="34" charset="-79"/>
                <a:cs typeface="David" panose="020E0502060401010101" pitchFamily="34" charset="-79"/>
              </a:rPr>
              <a:t>ביצענו מבחן קורלציה </a:t>
            </a:r>
            <a:r>
              <a:rPr lang="he-IL" dirty="0" err="1">
                <a:latin typeface="David" panose="020E0502060401010101" pitchFamily="34" charset="-79"/>
                <a:cs typeface="David" panose="020E0502060401010101" pitchFamily="34" charset="-79"/>
              </a:rPr>
              <a:t>פירסון</a:t>
            </a:r>
            <a:r>
              <a:rPr lang="he-IL" dirty="0">
                <a:latin typeface="David" panose="020E0502060401010101" pitchFamily="34" charset="-79"/>
                <a:cs typeface="David" panose="020E0502060401010101" pitchFamily="34" charset="-79"/>
              </a:rPr>
              <a:t> למציאת קשר בין מחירי דירה חדשה לדירה ישנה בכל רובע בעיר.</a:t>
            </a:r>
          </a:p>
          <a:p>
            <a:r>
              <a:rPr lang="he-IL" dirty="0">
                <a:latin typeface="David" panose="020E0502060401010101" pitchFamily="34" charset="-79"/>
                <a:cs typeface="David" panose="020E0502060401010101" pitchFamily="34" charset="-79"/>
              </a:rPr>
              <a:t>נמצא קשר חיובי ישר עם </a:t>
            </a:r>
            <a:r>
              <a:rPr lang="en-US" dirty="0">
                <a:latin typeface="David" panose="020E0502060401010101" pitchFamily="34" charset="-79"/>
                <a:cs typeface="David" panose="020E0502060401010101" pitchFamily="34" charset="-79"/>
              </a:rPr>
              <a:t>p-value</a:t>
            </a:r>
            <a:r>
              <a:rPr lang="he-IL" dirty="0">
                <a:latin typeface="David" panose="020E0502060401010101" pitchFamily="34" charset="-79"/>
                <a:cs typeface="David" panose="020E0502060401010101" pitchFamily="34" charset="-79"/>
              </a:rPr>
              <a:t> נמוך כתוצאה מטווח המחקר הקטן</a:t>
            </a:r>
          </a:p>
          <a:p>
            <a:endParaRPr lang="en-US" dirty="0">
              <a:latin typeface="David" panose="020E0502060401010101" pitchFamily="34" charset="-79"/>
              <a:cs typeface="David" panose="020E0502060401010101" pitchFamily="34" charset="-79"/>
            </a:endParaRPr>
          </a:p>
        </p:txBody>
      </p:sp>
      <p:pic>
        <p:nvPicPr>
          <p:cNvPr id="7" name="תמונה 6"/>
          <p:cNvPicPr>
            <a:picLocks noChangeAspect="1"/>
          </p:cNvPicPr>
          <p:nvPr/>
        </p:nvPicPr>
        <p:blipFill rotWithShape="1">
          <a:blip r:embed="rId2"/>
          <a:srcRect l="924" t="68111" r="61808" b="9911"/>
          <a:stretch/>
        </p:blipFill>
        <p:spPr>
          <a:xfrm>
            <a:off x="948742" y="4001294"/>
            <a:ext cx="6704081" cy="2222696"/>
          </a:xfrm>
          <a:prstGeom prst="rect">
            <a:avLst/>
          </a:prstGeom>
        </p:spPr>
      </p:pic>
    </p:spTree>
    <p:extLst>
      <p:ext uri="{BB962C8B-B14F-4D97-AF65-F5344CB8AC3E}">
        <p14:creationId xmlns:p14="http://schemas.microsoft.com/office/powerpoint/2010/main" val="27456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idx="1"/>
          </p:nvPr>
        </p:nvPicPr>
        <p:blipFill rotWithShape="1">
          <a:blip r:embed="rId2"/>
          <a:srcRect l="800" t="67212" r="62301" b="10912"/>
          <a:stretch/>
        </p:blipFill>
        <p:spPr>
          <a:xfrm>
            <a:off x="838200" y="3912064"/>
            <a:ext cx="6794693" cy="2264899"/>
          </a:xfrm>
          <a:prstGeom prst="rect">
            <a:avLst/>
          </a:prstGeom>
        </p:spPr>
      </p:pic>
      <p:sp>
        <p:nvSpPr>
          <p:cNvPr id="4" name="כותרת 1"/>
          <p:cNvSpPr>
            <a:spLocks noGrp="1"/>
          </p:cNvSpPr>
          <p:nvPr>
            <p:ph type="title"/>
          </p:nvPr>
        </p:nvSpPr>
        <p:spPr/>
        <p:txBody>
          <a:bodyPr/>
          <a:lstStyle/>
          <a:p>
            <a:pPr algn="ctr"/>
            <a:r>
              <a:rPr lang="he-IL" b="1" u="sng" dirty="0"/>
              <a:t>ניתוחים סטטיסטיים</a:t>
            </a:r>
            <a:endParaRPr lang="en-US" b="1" u="sng" dirty="0"/>
          </a:p>
        </p:txBody>
      </p:sp>
      <p:sp>
        <p:nvSpPr>
          <p:cNvPr id="7" name="מציין מיקום תוכן 2"/>
          <p:cNvSpPr txBox="1">
            <a:spLocks/>
          </p:cNvSpPr>
          <p:nvPr/>
        </p:nvSpPr>
        <p:spPr>
          <a:xfrm>
            <a:off x="838200" y="1825625"/>
            <a:ext cx="10515600"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a:latin typeface="David" panose="020E0502060401010101" pitchFamily="34" charset="-79"/>
                <a:cs typeface="David" panose="020E0502060401010101" pitchFamily="34" charset="-79"/>
              </a:rPr>
              <a:t>ביצענו מבחן קורלציה </a:t>
            </a:r>
            <a:r>
              <a:rPr lang="he-IL" dirty="0" err="1">
                <a:latin typeface="David" panose="020E0502060401010101" pitchFamily="34" charset="-79"/>
                <a:cs typeface="David" panose="020E0502060401010101" pitchFamily="34" charset="-79"/>
              </a:rPr>
              <a:t>פירסון</a:t>
            </a:r>
            <a:r>
              <a:rPr lang="he-IL" dirty="0">
                <a:latin typeface="David" panose="020E0502060401010101" pitchFamily="34" charset="-79"/>
                <a:cs typeface="David" panose="020E0502060401010101" pitchFamily="34" charset="-79"/>
              </a:rPr>
              <a:t> למציאת קשר בין מספר מטופלים מהגרים בטיפת חלב למחירי דירה חדשה בכל רובע בעיר.</a:t>
            </a:r>
          </a:p>
          <a:p>
            <a:r>
              <a:rPr lang="he-IL" dirty="0">
                <a:latin typeface="David" panose="020E0502060401010101" pitchFamily="34" charset="-79"/>
                <a:cs typeface="David" panose="020E0502060401010101" pitchFamily="34" charset="-79"/>
              </a:rPr>
              <a:t>נמצא קשר שלילי בין המשתנים עם </a:t>
            </a:r>
            <a:r>
              <a:rPr lang="en-US" dirty="0">
                <a:latin typeface="David" panose="020E0502060401010101" pitchFamily="34" charset="-79"/>
                <a:cs typeface="David" panose="020E0502060401010101" pitchFamily="34" charset="-79"/>
              </a:rPr>
              <a:t>p-value</a:t>
            </a:r>
            <a:r>
              <a:rPr lang="he-IL" dirty="0">
                <a:latin typeface="David" panose="020E0502060401010101" pitchFamily="34" charset="-79"/>
                <a:cs typeface="David" panose="020E0502060401010101" pitchFamily="34" charset="-79"/>
              </a:rPr>
              <a:t> נמוך.</a:t>
            </a: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9275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838200" y="365125"/>
            <a:ext cx="10515600" cy="1325563"/>
          </a:xfrm>
        </p:spPr>
        <p:txBody>
          <a:bodyPr/>
          <a:lstStyle/>
          <a:p>
            <a:pPr algn="ctr"/>
            <a:r>
              <a:rPr lang="he-IL" b="1" u="sng" dirty="0"/>
              <a:t>ניתוחים סטטיסטיים</a:t>
            </a:r>
            <a:endParaRPr lang="en-US" b="1" u="sng" dirty="0"/>
          </a:p>
        </p:txBody>
      </p:sp>
      <p:sp>
        <p:nvSpPr>
          <p:cNvPr id="5" name="מציין מיקום תוכן 2"/>
          <p:cNvSpPr txBox="1">
            <a:spLocks noGrp="1"/>
          </p:cNvSpPr>
          <p:nvPr>
            <p:ph idx="1"/>
          </p:nvPr>
        </p:nvSpPr>
        <p:spPr>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a:latin typeface="David" panose="020E0502060401010101" pitchFamily="34" charset="-79"/>
                <a:cs typeface="David" panose="020E0502060401010101" pitchFamily="34" charset="-79"/>
              </a:rPr>
              <a:t>ביצענו מבחן קורלציה </a:t>
            </a:r>
            <a:r>
              <a:rPr lang="he-IL" dirty="0" err="1">
                <a:latin typeface="David" panose="020E0502060401010101" pitchFamily="34" charset="-79"/>
                <a:cs typeface="David" panose="020E0502060401010101" pitchFamily="34" charset="-79"/>
              </a:rPr>
              <a:t>פירסון</a:t>
            </a:r>
            <a:r>
              <a:rPr lang="he-IL" dirty="0">
                <a:latin typeface="David" panose="020E0502060401010101" pitchFamily="34" charset="-79"/>
                <a:cs typeface="David" panose="020E0502060401010101" pitchFamily="34" charset="-79"/>
              </a:rPr>
              <a:t> למציאת קשר בין מספר מטופלים מהגרים בטיפת חלב למחירי דירה יד שניה בכל רובע בעיר.</a:t>
            </a:r>
          </a:p>
          <a:p>
            <a:r>
              <a:rPr lang="he-IL" dirty="0">
                <a:latin typeface="David" panose="020E0502060401010101" pitchFamily="34" charset="-79"/>
                <a:cs typeface="David" panose="020E0502060401010101" pitchFamily="34" charset="-79"/>
              </a:rPr>
              <a:t>נמצא קשר שלילי בין המשתנים עם </a:t>
            </a:r>
            <a:r>
              <a:rPr lang="en-US" dirty="0">
                <a:latin typeface="David" panose="020E0502060401010101" pitchFamily="34" charset="-79"/>
                <a:cs typeface="David" panose="020E0502060401010101" pitchFamily="34" charset="-79"/>
              </a:rPr>
              <a:t>p-value</a:t>
            </a:r>
            <a:r>
              <a:rPr lang="he-IL" dirty="0">
                <a:latin typeface="David" panose="020E0502060401010101" pitchFamily="34" charset="-79"/>
                <a:cs typeface="David" panose="020E0502060401010101" pitchFamily="34" charset="-79"/>
              </a:rPr>
              <a:t> נמוך.</a:t>
            </a:r>
          </a:p>
          <a:p>
            <a:endParaRPr lang="en-US" dirty="0">
              <a:latin typeface="David" panose="020E0502060401010101" pitchFamily="34" charset="-79"/>
              <a:cs typeface="David" panose="020E0502060401010101" pitchFamily="34" charset="-79"/>
            </a:endParaRPr>
          </a:p>
        </p:txBody>
      </p:sp>
      <p:pic>
        <p:nvPicPr>
          <p:cNvPr id="6" name="תמונה 5"/>
          <p:cNvPicPr>
            <a:picLocks noChangeAspect="1"/>
          </p:cNvPicPr>
          <p:nvPr/>
        </p:nvPicPr>
        <p:blipFill rotWithShape="1">
          <a:blip r:embed="rId2"/>
          <a:srcRect l="924" t="67906" r="63423" b="9911"/>
          <a:stretch/>
        </p:blipFill>
        <p:spPr>
          <a:xfrm>
            <a:off x="1007012" y="4001294"/>
            <a:ext cx="6196862" cy="2167672"/>
          </a:xfrm>
          <a:prstGeom prst="rect">
            <a:avLst/>
          </a:prstGeom>
        </p:spPr>
      </p:pic>
    </p:spTree>
    <p:extLst>
      <p:ext uri="{BB962C8B-B14F-4D97-AF65-F5344CB8AC3E}">
        <p14:creationId xmlns:p14="http://schemas.microsoft.com/office/powerpoint/2010/main" val="61918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rotWithShape="1">
          <a:blip r:embed="rId2"/>
          <a:srcRect l="923" t="6749" r="1806" b="6644"/>
          <a:stretch/>
        </p:blipFill>
        <p:spPr>
          <a:xfrm>
            <a:off x="1600786" y="2357453"/>
            <a:ext cx="8990428" cy="4500547"/>
          </a:xfrm>
          <a:prstGeom prst="rect">
            <a:avLst/>
          </a:prstGeom>
        </p:spPr>
      </p:pic>
      <p:sp>
        <p:nvSpPr>
          <p:cNvPr id="4" name="כותרת 1"/>
          <p:cNvSpPr>
            <a:spLocks noGrp="1"/>
          </p:cNvSpPr>
          <p:nvPr>
            <p:ph type="title"/>
          </p:nvPr>
        </p:nvSpPr>
        <p:spPr>
          <a:xfrm>
            <a:off x="1105487" y="-196792"/>
            <a:ext cx="10515600" cy="1325563"/>
          </a:xfrm>
        </p:spPr>
        <p:txBody>
          <a:bodyPr/>
          <a:lstStyle/>
          <a:p>
            <a:pPr algn="ctr"/>
            <a:r>
              <a:rPr lang="he-IL" b="1" u="sng" dirty="0"/>
              <a:t>ניתוחים סטטיסטיים</a:t>
            </a:r>
            <a:endParaRPr lang="en-US" b="1" u="sng" dirty="0"/>
          </a:p>
        </p:txBody>
      </p:sp>
      <p:sp>
        <p:nvSpPr>
          <p:cNvPr id="5" name="מציין מיקום תוכן 2"/>
          <p:cNvSpPr txBox="1">
            <a:spLocks noGrp="1"/>
          </p:cNvSpPr>
          <p:nvPr>
            <p:ph idx="1"/>
          </p:nvPr>
        </p:nvSpPr>
        <p:spPr>
          <a:xfrm>
            <a:off x="838200" y="449030"/>
            <a:ext cx="10515600"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פיתחנו מודל רגרסיה עם מחיר דירה יד שניה כמשתנה תלוי ודירה יד ראשונה כמשתנה מסביר.</a:t>
            </a:r>
          </a:p>
          <a:p>
            <a:r>
              <a:rPr lang="he-IL" dirty="0">
                <a:latin typeface="David" panose="020E0502060401010101" pitchFamily="34" charset="-79"/>
                <a:cs typeface="David" panose="020E0502060401010101" pitchFamily="34" charset="-79"/>
              </a:rPr>
              <a:t>שני המשתנים מקובצים לפי שמונה רובעי העיר.</a:t>
            </a:r>
          </a:p>
          <a:p>
            <a:endParaRPr lang="he-IL"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p:txBody>
      </p:sp>
      <p:pic>
        <p:nvPicPr>
          <p:cNvPr id="2" name="תמונה 1"/>
          <p:cNvPicPr>
            <a:picLocks noChangeAspect="1"/>
          </p:cNvPicPr>
          <p:nvPr/>
        </p:nvPicPr>
        <p:blipFill rotWithShape="1">
          <a:blip r:embed="rId3"/>
          <a:srcRect l="1038" t="75499" r="59269" b="9911"/>
          <a:stretch/>
        </p:blipFill>
        <p:spPr>
          <a:xfrm>
            <a:off x="2572043" y="3192159"/>
            <a:ext cx="4262511" cy="880861"/>
          </a:xfrm>
          <a:prstGeom prst="rect">
            <a:avLst/>
          </a:prstGeom>
        </p:spPr>
      </p:pic>
    </p:spTree>
    <p:extLst>
      <p:ext uri="{BB962C8B-B14F-4D97-AF65-F5344CB8AC3E}">
        <p14:creationId xmlns:p14="http://schemas.microsoft.com/office/powerpoint/2010/main" val="316485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rotWithShape="1">
          <a:blip r:embed="rId2"/>
          <a:srcRect t="5302" r="2154" b="7673"/>
          <a:stretch/>
        </p:blipFill>
        <p:spPr>
          <a:xfrm>
            <a:off x="1834678" y="2112603"/>
            <a:ext cx="9250664" cy="4625824"/>
          </a:xfrm>
          <a:prstGeom prst="rect">
            <a:avLst/>
          </a:prstGeom>
        </p:spPr>
      </p:pic>
      <p:sp>
        <p:nvSpPr>
          <p:cNvPr id="3" name="מציין מיקום תוכן 2"/>
          <p:cNvSpPr>
            <a:spLocks noGrp="1"/>
          </p:cNvSpPr>
          <p:nvPr>
            <p:ph idx="1"/>
          </p:nvPr>
        </p:nvSpPr>
        <p:spPr>
          <a:xfrm>
            <a:off x="838200" y="925551"/>
            <a:ext cx="10515600" cy="4351338"/>
          </a:xfrm>
        </p:spPr>
        <p:txBody>
          <a:bodyPr/>
          <a:lstStyle/>
          <a:p>
            <a:r>
              <a:rPr lang="he-IL" dirty="0">
                <a:latin typeface="David" panose="020E0502060401010101" pitchFamily="34" charset="-79"/>
                <a:cs typeface="David" panose="020E0502060401010101" pitchFamily="34" charset="-79"/>
              </a:rPr>
              <a:t>פיתחנו מודל רגרסיה נוסף עם מחיר דירה חדשה כמשתנה תלוי ומספר טיפולי מהגרים בתחנות טיפת חלב כמשתנה מסביר. שני המשתנים מקובצים לפי שמונה רובעי העיר.</a:t>
            </a:r>
          </a:p>
          <a:p>
            <a:endParaRPr lang="en-US" dirty="0">
              <a:latin typeface="David" panose="020E0502060401010101" pitchFamily="34" charset="-79"/>
              <a:cs typeface="David" panose="020E0502060401010101" pitchFamily="34" charset="-79"/>
            </a:endParaRPr>
          </a:p>
        </p:txBody>
      </p:sp>
      <p:sp>
        <p:nvSpPr>
          <p:cNvPr id="5" name="כותרת 1"/>
          <p:cNvSpPr>
            <a:spLocks noGrp="1"/>
          </p:cNvSpPr>
          <p:nvPr>
            <p:ph type="title"/>
          </p:nvPr>
        </p:nvSpPr>
        <p:spPr>
          <a:xfrm>
            <a:off x="838200" y="-151875"/>
            <a:ext cx="10515600" cy="1325563"/>
          </a:xfrm>
        </p:spPr>
        <p:txBody>
          <a:bodyPr/>
          <a:lstStyle/>
          <a:p>
            <a:pPr algn="ctr"/>
            <a:r>
              <a:rPr lang="he-IL" b="1" u="sng" dirty="0"/>
              <a:t>ניתוחים סטטיסטיים</a:t>
            </a:r>
            <a:endParaRPr lang="en-US" b="1" u="sng" dirty="0"/>
          </a:p>
        </p:txBody>
      </p:sp>
      <p:pic>
        <p:nvPicPr>
          <p:cNvPr id="6" name="תמונה 5"/>
          <p:cNvPicPr>
            <a:picLocks noChangeAspect="1"/>
          </p:cNvPicPr>
          <p:nvPr/>
        </p:nvPicPr>
        <p:blipFill rotWithShape="1">
          <a:blip r:embed="rId3"/>
          <a:srcRect l="923" t="75910" r="61923" b="11366"/>
          <a:stretch/>
        </p:blipFill>
        <p:spPr>
          <a:xfrm>
            <a:off x="5682649" y="2890216"/>
            <a:ext cx="4821925" cy="928446"/>
          </a:xfrm>
          <a:prstGeom prst="rect">
            <a:avLst/>
          </a:prstGeom>
        </p:spPr>
      </p:pic>
    </p:spTree>
    <p:extLst>
      <p:ext uri="{BB962C8B-B14F-4D97-AF65-F5344CB8AC3E}">
        <p14:creationId xmlns:p14="http://schemas.microsoft.com/office/powerpoint/2010/main" val="250912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5655"/>
          </a:xfrm>
          <a:prstGeom prst="rect">
            <a:avLst/>
          </a:prstGeom>
        </p:spPr>
      </p:pic>
      <p:sp>
        <p:nvSpPr>
          <p:cNvPr id="2" name="כותרת 1"/>
          <p:cNvSpPr>
            <a:spLocks noGrp="1"/>
          </p:cNvSpPr>
          <p:nvPr>
            <p:ph type="title"/>
          </p:nvPr>
        </p:nvSpPr>
        <p:spPr>
          <a:xfrm>
            <a:off x="838200" y="1203447"/>
            <a:ext cx="10515600" cy="1325563"/>
          </a:xfrm>
        </p:spPr>
        <p:txBody>
          <a:bodyPr>
            <a:noAutofit/>
          </a:bodyPr>
          <a:lstStyle/>
          <a:p>
            <a:r>
              <a:rPr lang="he-IL" sz="3600" dirty="0">
                <a:ln>
                  <a:solidFill>
                    <a:schemeClr val="tx1"/>
                  </a:solidFill>
                </a:ln>
                <a:solidFill>
                  <a:srgbClr val="FFFF00"/>
                </a:solidFill>
              </a:rPr>
              <a:t>שאלת המחקר: האם כניסה של </a:t>
            </a:r>
            <a:r>
              <a:rPr lang="he-IL" sz="3600" dirty="0" err="1">
                <a:ln>
                  <a:solidFill>
                    <a:schemeClr val="tx1"/>
                  </a:solidFill>
                </a:ln>
                <a:solidFill>
                  <a:srgbClr val="FFFF00"/>
                </a:solidFill>
              </a:rPr>
              <a:t>אוכלוסיה</a:t>
            </a:r>
            <a:r>
              <a:rPr lang="he-IL" sz="3600" dirty="0">
                <a:ln>
                  <a:solidFill>
                    <a:schemeClr val="tx1"/>
                  </a:solidFill>
                </a:ln>
                <a:solidFill>
                  <a:srgbClr val="FFFF00"/>
                </a:solidFill>
              </a:rPr>
              <a:t> </a:t>
            </a:r>
            <a:r>
              <a:rPr lang="he-IL" sz="3600" dirty="0" err="1">
                <a:ln>
                  <a:solidFill>
                    <a:schemeClr val="tx1"/>
                  </a:solidFill>
                </a:ln>
                <a:solidFill>
                  <a:srgbClr val="FFFF00"/>
                </a:solidFill>
              </a:rPr>
              <a:t>מסויימת</a:t>
            </a:r>
            <a:r>
              <a:rPr lang="he-IL" sz="3600" dirty="0">
                <a:ln>
                  <a:solidFill>
                    <a:schemeClr val="tx1"/>
                  </a:solidFill>
                </a:ln>
                <a:solidFill>
                  <a:srgbClr val="FFFF00"/>
                </a:solidFill>
              </a:rPr>
              <a:t> לעיר גורמת </a:t>
            </a:r>
            <a:r>
              <a:rPr lang="he-IL" sz="3600" dirty="0">
                <a:ln>
                  <a:solidFill>
                    <a:schemeClr val="tx1"/>
                  </a:solidFill>
                </a:ln>
                <a:solidFill>
                  <a:srgbClr val="FFFF00"/>
                </a:solidFill>
                <a:latin typeface="David" panose="020E0502060401010101" pitchFamily="34" charset="-79"/>
                <a:cs typeface="David" panose="020E0502060401010101" pitchFamily="34" charset="-79"/>
              </a:rPr>
              <a:t>ליצרית</a:t>
            </a:r>
            <a:r>
              <a:rPr lang="he-IL" sz="3600" dirty="0">
                <a:ln>
                  <a:solidFill>
                    <a:schemeClr val="tx1"/>
                  </a:solidFill>
                </a:ln>
                <a:solidFill>
                  <a:srgbClr val="FFFF00"/>
                </a:solidFill>
              </a:rPr>
              <a:t> גבול עירוני המתבטא במחירי הדיור: מקרה הבוחן של דרום תל אביב.</a:t>
            </a:r>
            <a:br>
              <a:rPr lang="en-US" sz="3600" dirty="0"/>
            </a:br>
            <a:endParaRPr lang="en-US" sz="3600" dirty="0"/>
          </a:p>
        </p:txBody>
      </p:sp>
      <p:sp>
        <p:nvSpPr>
          <p:cNvPr id="3" name="מציין מיקום תוכן 2"/>
          <p:cNvSpPr>
            <a:spLocks noGrp="1"/>
          </p:cNvSpPr>
          <p:nvPr>
            <p:ph idx="1"/>
          </p:nvPr>
        </p:nvSpPr>
        <p:spPr>
          <a:xfrm>
            <a:off x="838200" y="2936973"/>
            <a:ext cx="10515600" cy="4351338"/>
          </a:xfrm>
        </p:spPr>
        <p:txBody>
          <a:bodyPr/>
          <a:lstStyle/>
          <a:p>
            <a:pPr marL="0" indent="0">
              <a:buNone/>
            </a:pPr>
            <a:r>
              <a:rPr lang="he-IL" sz="3600" dirty="0">
                <a:ln>
                  <a:solidFill>
                    <a:schemeClr val="tx1"/>
                  </a:solidFill>
                </a:ln>
                <a:solidFill>
                  <a:srgbClr val="FFFF00"/>
                </a:solidFill>
                <a:latin typeface="David" panose="020E0502060401010101" pitchFamily="34" charset="-79"/>
                <a:cs typeface="David" panose="020E0502060401010101" pitchFamily="34" charset="-79"/>
              </a:rPr>
              <a:t>השערת המחקר: כניסתה של אוכלוסיית המהגרים מאפריקה הביאה להבדלים במגמת עליית מחירי </a:t>
            </a:r>
            <a:r>
              <a:rPr lang="he-IL" sz="3600" dirty="0" err="1">
                <a:ln>
                  <a:solidFill>
                    <a:schemeClr val="tx1"/>
                  </a:solidFill>
                </a:ln>
                <a:solidFill>
                  <a:srgbClr val="FFFF00"/>
                </a:solidFill>
                <a:latin typeface="David" panose="020E0502060401010101" pitchFamily="34" charset="-79"/>
                <a:cs typeface="David" panose="020E0502060401010101" pitchFamily="34" charset="-79"/>
              </a:rPr>
              <a:t>הנדל''ן</a:t>
            </a:r>
            <a:r>
              <a:rPr lang="he-IL" sz="3600" dirty="0">
                <a:ln>
                  <a:solidFill>
                    <a:schemeClr val="tx1"/>
                  </a:solidFill>
                </a:ln>
                <a:solidFill>
                  <a:srgbClr val="FFFF00"/>
                </a:solidFill>
                <a:latin typeface="David" panose="020E0502060401010101" pitchFamily="34" charset="-79"/>
                <a:cs typeface="David" panose="020E0502060401010101" pitchFamily="34" charset="-79"/>
              </a:rPr>
              <a:t> בין אזור דרום תל אביב לשאר חלקי העיר.</a:t>
            </a:r>
            <a:endParaRPr lang="en-US" sz="3600" dirty="0">
              <a:ln>
                <a:solidFill>
                  <a:schemeClr val="tx1"/>
                </a:solidFill>
              </a:ln>
              <a:solidFill>
                <a:srgbClr val="FFFF00"/>
              </a:solidFill>
              <a:latin typeface="David" panose="020E0502060401010101" pitchFamily="34" charset="-79"/>
              <a:cs typeface="David" panose="020E0502060401010101" pitchFamily="34" charset="-79"/>
            </a:endParaRPr>
          </a:p>
          <a:p>
            <a:pPr marL="0" indent="0">
              <a:buNone/>
            </a:pPr>
            <a:endParaRPr lang="en-US" dirty="0"/>
          </a:p>
        </p:txBody>
      </p:sp>
    </p:spTree>
    <p:extLst>
      <p:ext uri="{BB962C8B-B14F-4D97-AF65-F5344CB8AC3E}">
        <p14:creationId xmlns:p14="http://schemas.microsoft.com/office/powerpoint/2010/main" val="160948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a:blip r:embed="rId2"/>
          <a:stretch>
            <a:fillRect/>
          </a:stretch>
        </p:blipFill>
        <p:spPr>
          <a:xfrm>
            <a:off x="1583786" y="2122190"/>
            <a:ext cx="9346809" cy="4735810"/>
          </a:xfrm>
          <a:prstGeom prst="rect">
            <a:avLst/>
          </a:prstGeom>
        </p:spPr>
      </p:pic>
      <p:pic>
        <p:nvPicPr>
          <p:cNvPr id="5" name="מציין מיקום תוכן 4"/>
          <p:cNvPicPr>
            <a:picLocks noGrp="1" noChangeAspect="1"/>
          </p:cNvPicPr>
          <p:nvPr>
            <p:ph idx="1"/>
          </p:nvPr>
        </p:nvPicPr>
        <p:blipFill rotWithShape="1">
          <a:blip r:embed="rId3"/>
          <a:srcRect l="1044" t="75847" r="61101" b="11615"/>
          <a:stretch/>
        </p:blipFill>
        <p:spPr>
          <a:xfrm>
            <a:off x="5309042" y="3101220"/>
            <a:ext cx="5027780" cy="936208"/>
          </a:xfrm>
          <a:prstGeom prst="rect">
            <a:avLst/>
          </a:prstGeom>
        </p:spPr>
      </p:pic>
      <p:sp>
        <p:nvSpPr>
          <p:cNvPr id="4" name="כותרת 1"/>
          <p:cNvSpPr>
            <a:spLocks noGrp="1"/>
          </p:cNvSpPr>
          <p:nvPr>
            <p:ph type="title"/>
          </p:nvPr>
        </p:nvSpPr>
        <p:spPr>
          <a:xfrm>
            <a:off x="838200" y="-151875"/>
            <a:ext cx="10515600" cy="1325563"/>
          </a:xfrm>
        </p:spPr>
        <p:txBody>
          <a:bodyPr/>
          <a:lstStyle/>
          <a:p>
            <a:pPr algn="ctr"/>
            <a:r>
              <a:rPr lang="he-IL" b="1" u="sng" dirty="0"/>
              <a:t>ניתוחים סטטיסטיים</a:t>
            </a:r>
            <a:endParaRPr lang="en-US" b="1" u="sng" dirty="0"/>
          </a:p>
        </p:txBody>
      </p:sp>
      <p:sp>
        <p:nvSpPr>
          <p:cNvPr id="7" name="מציין מיקום תוכן 2"/>
          <p:cNvSpPr txBox="1">
            <a:spLocks/>
          </p:cNvSpPr>
          <p:nvPr/>
        </p:nvSpPr>
        <p:spPr>
          <a:xfrm>
            <a:off x="838200" y="925551"/>
            <a:ext cx="10515600"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a:latin typeface="David" panose="020E0502060401010101" pitchFamily="34" charset="-79"/>
                <a:cs typeface="David" panose="020E0502060401010101" pitchFamily="34" charset="-79"/>
              </a:rPr>
              <a:t>פיתחנו מודל רגרסיה נוסף עם מחיר דירה יד שניה כמשתנה תלוי ומספר טיפולי מהגרים בתחנות טיפת חלב כמשתנה מסביר. שני המשתנים מקובצים לפי שמונה רובעי העיר.</a:t>
            </a: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44335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b="1" u="sng" dirty="0">
                <a:latin typeface="David" panose="020E0502060401010101" pitchFamily="34" charset="-79"/>
                <a:cs typeface="David" panose="020E0502060401010101" pitchFamily="34" charset="-79"/>
              </a:rPr>
              <a:t>סיכום המחקר</a:t>
            </a:r>
            <a:endParaRPr lang="en-US" b="1" u="sng" dirty="0">
              <a:latin typeface="David" panose="020E0502060401010101" pitchFamily="34" charset="-79"/>
              <a:cs typeface="David" panose="020E0502060401010101" pitchFamily="34" charset="-79"/>
            </a:endParaRPr>
          </a:p>
        </p:txBody>
      </p:sp>
      <p:sp>
        <p:nvSpPr>
          <p:cNvPr id="3" name="מציין מיקום תוכן 2"/>
          <p:cNvSpPr>
            <a:spLocks noGrp="1"/>
          </p:cNvSpPr>
          <p:nvPr>
            <p:ph idx="1"/>
          </p:nvPr>
        </p:nvSpPr>
        <p:spPr/>
        <p:txBody>
          <a:bodyPr>
            <a:noAutofit/>
          </a:bodyPr>
          <a:lstStyle/>
          <a:p>
            <a:r>
              <a:rPr lang="he-IL" dirty="0">
                <a:latin typeface="David" panose="020E0502060401010101" pitchFamily="34" charset="-79"/>
                <a:cs typeface="David" panose="020E0502060401010101" pitchFamily="34" charset="-79"/>
              </a:rPr>
              <a:t>בעבודתנו בדקנו האם קיים קשר בין שינויי במחירי הדיור לפי רובעים בעיר תל אביב לבין שינויים בגודל אוכלוסיית המהגרים בעיר.</a:t>
            </a:r>
          </a:p>
          <a:p>
            <a:r>
              <a:rPr lang="he-IL" dirty="0">
                <a:latin typeface="David" panose="020E0502060401010101" pitchFamily="34" charset="-79"/>
                <a:cs typeface="David" panose="020E0502060401010101" pitchFamily="34" charset="-79"/>
              </a:rPr>
              <a:t>מצאנו כי אין קשר מובהק בין המשתנה המסביר (המהגרים) למשתנה התלוי (מחירים) אך יש לציין כי גודל הדגימה היא קטנה ולא מייצגת את המצב בשטח. </a:t>
            </a:r>
          </a:p>
          <a:p>
            <a:r>
              <a:rPr lang="he-IL" dirty="0">
                <a:latin typeface="David" panose="020E0502060401010101" pitchFamily="34" charset="-79"/>
                <a:cs typeface="David" panose="020E0502060401010101" pitchFamily="34" charset="-79"/>
              </a:rPr>
              <a:t>קיים קושי במציאת נתונים גולמיים ונוחים לעבודה גם בתחום </a:t>
            </a:r>
            <a:r>
              <a:rPr lang="he-IL" dirty="0" err="1">
                <a:latin typeface="David" panose="020E0502060401010101" pitchFamily="34" charset="-79"/>
                <a:cs typeface="David" panose="020E0502060401010101" pitchFamily="34" charset="-79"/>
              </a:rPr>
              <a:t>הנדל''ן</a:t>
            </a:r>
            <a:r>
              <a:rPr lang="he-IL" dirty="0">
                <a:latin typeface="David" panose="020E0502060401010101" pitchFamily="34" charset="-79"/>
                <a:cs typeface="David" panose="020E0502060401010101" pitchFamily="34" charset="-79"/>
              </a:rPr>
              <a:t> וגם בתחום ההגירה הבלתי חוקית בישראל. </a:t>
            </a:r>
          </a:p>
          <a:p>
            <a:r>
              <a:rPr lang="he-IL" dirty="0">
                <a:latin typeface="David" panose="020E0502060401010101" pitchFamily="34" charset="-79"/>
                <a:cs typeface="David" panose="020E0502060401010101" pitchFamily="34" charset="-79"/>
              </a:rPr>
              <a:t>בנוסף אפשר לציין שמחירי הדיור מושפעים מגורמים נוספים שלא נלקחו בחשבון במחקר זה. למשל ריבוד ברמת התשתיות והשירותים בעיר, מדיניות ורגולציה ממשלתית, מאפיינים פיזיים של האזור </a:t>
            </a:r>
            <a:r>
              <a:rPr lang="he-IL" dirty="0" err="1">
                <a:latin typeface="David" panose="020E0502060401010101" pitchFamily="34" charset="-79"/>
                <a:cs typeface="David" panose="020E0502060401010101" pitchFamily="34" charset="-79"/>
              </a:rPr>
              <a:t>וכו</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99026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b="1" u="sng" dirty="0">
                <a:latin typeface="David" panose="020E0502060401010101" pitchFamily="34" charset="-79"/>
                <a:cs typeface="David" panose="020E0502060401010101" pitchFamily="34" charset="-79"/>
              </a:rPr>
              <a:t>מקורות:</a:t>
            </a:r>
            <a:endParaRPr lang="en-US" b="1" u="sng" dirty="0">
              <a:latin typeface="David" panose="020E0502060401010101" pitchFamily="34" charset="-79"/>
              <a:cs typeface="David" panose="020E0502060401010101" pitchFamily="34" charset="-79"/>
            </a:endParaRPr>
          </a:p>
        </p:txBody>
      </p:sp>
      <p:sp>
        <p:nvSpPr>
          <p:cNvPr id="3" name="מציין מיקום תוכן 2"/>
          <p:cNvSpPr>
            <a:spLocks noGrp="1"/>
          </p:cNvSpPr>
          <p:nvPr>
            <p:ph idx="1"/>
          </p:nvPr>
        </p:nvSpPr>
        <p:spPr/>
        <p:txBody>
          <a:bodyPr/>
          <a:lstStyle/>
          <a:p>
            <a:r>
              <a:rPr lang="en-US" dirty="0" err="1">
                <a:latin typeface="David" panose="020E0502060401010101" pitchFamily="34" charset="-79"/>
                <a:cs typeface="David" panose="020E0502060401010101" pitchFamily="34" charset="-79"/>
              </a:rPr>
              <a:t>Iossifova</a:t>
            </a:r>
            <a:r>
              <a:rPr lang="en-US" dirty="0">
                <a:latin typeface="David" panose="020E0502060401010101" pitchFamily="34" charset="-79"/>
                <a:cs typeface="David" panose="020E0502060401010101" pitchFamily="34" charset="-79"/>
              </a:rPr>
              <a:t>, </a:t>
            </a:r>
            <a:r>
              <a:rPr lang="en-US" dirty="0" err="1">
                <a:latin typeface="David" panose="020E0502060401010101" pitchFamily="34" charset="-79"/>
                <a:cs typeface="David" panose="020E0502060401010101" pitchFamily="34" charset="-79"/>
              </a:rPr>
              <a:t>Deljana</a:t>
            </a:r>
            <a:r>
              <a:rPr lang="en-US" dirty="0">
                <a:latin typeface="David" panose="020E0502060401010101" pitchFamily="34" charset="-79"/>
                <a:cs typeface="David" panose="020E0502060401010101" pitchFamily="34" charset="-79"/>
              </a:rPr>
              <a:t>. "Searching for common ground: Urban borderlands in a world of borders and boundaries." </a:t>
            </a:r>
            <a:r>
              <a:rPr lang="en-US" i="1" dirty="0">
                <a:latin typeface="David" panose="020E0502060401010101" pitchFamily="34" charset="-79"/>
                <a:cs typeface="David" panose="020E0502060401010101" pitchFamily="34" charset="-79"/>
              </a:rPr>
              <a:t>Cities</a:t>
            </a:r>
            <a:r>
              <a:rPr lang="en-US" dirty="0">
                <a:latin typeface="David" panose="020E0502060401010101" pitchFamily="34" charset="-79"/>
                <a:cs typeface="David" panose="020E0502060401010101" pitchFamily="34" charset="-79"/>
              </a:rPr>
              <a:t> 34 (2013): 1-5.</a:t>
            </a:r>
          </a:p>
          <a:p>
            <a:r>
              <a:rPr lang="he-IL" dirty="0">
                <a:latin typeface="David" panose="020E0502060401010101" pitchFamily="34" charset="-79"/>
                <a:cs typeface="David" panose="020E0502060401010101" pitchFamily="34" charset="-79"/>
              </a:rPr>
              <a:t>קמפ, </a:t>
            </a:r>
            <a:r>
              <a:rPr lang="he-IL" dirty="0" err="1">
                <a:latin typeface="David" panose="020E0502060401010101" pitchFamily="34" charset="-79"/>
                <a:cs typeface="David" panose="020E0502060401010101" pitchFamily="34" charset="-79"/>
              </a:rPr>
              <a:t>אדריאנה</a:t>
            </a:r>
            <a:r>
              <a:rPr lang="he-IL" dirty="0">
                <a:latin typeface="David" panose="020E0502060401010101" pitchFamily="34" charset="-79"/>
                <a:cs typeface="David" panose="020E0502060401010101" pitchFamily="34" charset="-79"/>
              </a:rPr>
              <a:t>, </a:t>
            </a:r>
            <a:r>
              <a:rPr lang="en-US" dirty="0">
                <a:latin typeface="David" panose="020E0502060401010101" pitchFamily="34" charset="-79"/>
                <a:cs typeface="David" panose="020E0502060401010101" pitchFamily="34" charset="-79"/>
              </a:rPr>
              <a:t>et al. "Foreigners in the Jewish State: The New Politics of Migrant-Labor in Israel/" </a:t>
            </a:r>
            <a:r>
              <a:rPr lang="he-IL" dirty="0">
                <a:latin typeface="David" panose="020E0502060401010101" pitchFamily="34" charset="-79"/>
                <a:cs typeface="David" panose="020E0502060401010101" pitchFamily="34" charset="-79"/>
              </a:rPr>
              <a:t>זרים" במדינה יהודית—הפוליטיקה החדשה של הגירת-עבודה בישראל." </a:t>
            </a:r>
            <a:r>
              <a:rPr lang="en-US" i="1" dirty="0">
                <a:latin typeface="David" panose="020E0502060401010101" pitchFamily="34" charset="-79"/>
                <a:cs typeface="David" panose="020E0502060401010101" pitchFamily="34" charset="-79"/>
              </a:rPr>
              <a:t>Israeli Sociology/</a:t>
            </a:r>
            <a:r>
              <a:rPr lang="he-IL" i="1" dirty="0">
                <a:latin typeface="David" panose="020E0502060401010101" pitchFamily="34" charset="-79"/>
                <a:cs typeface="David" panose="020E0502060401010101" pitchFamily="34" charset="-79"/>
              </a:rPr>
              <a:t>סוציולוגיה ישראלית</a:t>
            </a:r>
            <a:r>
              <a:rPr lang="he-IL" dirty="0">
                <a:latin typeface="David" panose="020E0502060401010101" pitchFamily="34" charset="-79"/>
                <a:cs typeface="David" panose="020E0502060401010101" pitchFamily="34" charset="-79"/>
              </a:rPr>
              <a:t> חוברת 1 (2000): 79-110.‎</a:t>
            </a:r>
            <a:endParaRPr lang="en-US"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0774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b="1" u="sng" dirty="0"/>
              <a:t>סקירת ספרות:</a:t>
            </a:r>
            <a:endParaRPr lang="en-US" b="1" u="sng" dirty="0"/>
          </a:p>
        </p:txBody>
      </p:sp>
      <p:sp>
        <p:nvSpPr>
          <p:cNvPr id="3" name="מציין מיקום תוכן 2"/>
          <p:cNvSpPr>
            <a:spLocks noGrp="1"/>
          </p:cNvSpPr>
          <p:nvPr>
            <p:ph idx="1"/>
          </p:nvPr>
        </p:nvSpPr>
        <p:spPr/>
        <p:txBody>
          <a:bodyPr>
            <a:normAutofit fontScale="92500"/>
          </a:bodyPr>
          <a:lstStyle/>
          <a:p>
            <a:r>
              <a:rPr lang="he-IL" b="1" u="sng" dirty="0">
                <a:latin typeface="David" panose="020E0502060401010101" pitchFamily="34" charset="-79"/>
                <a:cs typeface="David" panose="020E0502060401010101" pitchFamily="34" charset="-79"/>
              </a:rPr>
              <a:t>הגדרת גבול עירוני:</a:t>
            </a:r>
            <a:endParaRPr lang="en-US" b="1" u="sng"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בתוך העיר ישנם אזורים </a:t>
            </a:r>
            <a:r>
              <a:rPr lang="he-IL" dirty="0" err="1">
                <a:latin typeface="David" panose="020E0502060401010101" pitchFamily="34" charset="-79"/>
                <a:cs typeface="David" panose="020E0502060401010101" pitchFamily="34" charset="-79"/>
              </a:rPr>
              <a:t>הטרוגנים</a:t>
            </a:r>
            <a:r>
              <a:rPr lang="he-IL" dirty="0">
                <a:latin typeface="David" panose="020E0502060401010101" pitchFamily="34" charset="-79"/>
                <a:cs typeface="David" panose="020E0502060401010101" pitchFamily="34" charset="-79"/>
              </a:rPr>
              <a:t> רבים, שהמאפיינים הבולטים הם פיתוח עירוני בלתי שווה, שינויים דמוגרפיים וסוציו-</a:t>
            </a:r>
            <a:r>
              <a:rPr lang="he-IL" dirty="0" err="1">
                <a:latin typeface="David" panose="020E0502060401010101" pitchFamily="34" charset="-79"/>
                <a:cs typeface="David" panose="020E0502060401010101" pitchFamily="34" charset="-79"/>
              </a:rPr>
              <a:t>פוליטים</a:t>
            </a:r>
            <a:r>
              <a:rPr lang="he-IL" dirty="0">
                <a:latin typeface="David" panose="020E0502060401010101" pitchFamily="34" charset="-79"/>
                <a:cs typeface="David" panose="020E0502060401010101" pitchFamily="34" charset="-79"/>
              </a:rPr>
              <a:t> ואי שוויון כלכלי. (</a:t>
            </a:r>
            <a:r>
              <a:rPr lang="he-IL" dirty="0" err="1">
                <a:latin typeface="David" panose="020E0502060401010101" pitchFamily="34" charset="-79"/>
                <a:cs typeface="David" panose="020E0502060401010101" pitchFamily="34" charset="-79"/>
              </a:rPr>
              <a:t>איוסיפובה</a:t>
            </a:r>
            <a:r>
              <a:rPr lang="he-IL" dirty="0">
                <a:latin typeface="David" panose="020E0502060401010101" pitchFamily="34" charset="-79"/>
                <a:cs typeface="David" panose="020E0502060401010101" pitchFamily="34" charset="-79"/>
              </a:rPr>
              <a:t>, 2013)</a:t>
            </a:r>
            <a:endParaRPr lang="en-US" dirty="0">
              <a:latin typeface="David" panose="020E0502060401010101" pitchFamily="34" charset="-79"/>
              <a:cs typeface="David" panose="020E0502060401010101" pitchFamily="34" charset="-79"/>
            </a:endParaRPr>
          </a:p>
          <a:p>
            <a:r>
              <a:rPr lang="he-IL" b="1" u="sng" dirty="0">
                <a:latin typeface="David" panose="020E0502060401010101" pitchFamily="34" charset="-79"/>
                <a:cs typeface="David" panose="020E0502060401010101" pitchFamily="34" charset="-79"/>
              </a:rPr>
              <a:t>הגירה</a:t>
            </a:r>
            <a:r>
              <a:rPr lang="en-US" b="1" u="sng" dirty="0">
                <a:latin typeface="David" panose="020E0502060401010101" pitchFamily="34" charset="-79"/>
                <a:cs typeface="David" panose="020E0502060401010101" pitchFamily="34" charset="-79"/>
              </a:rPr>
              <a:t>:</a:t>
            </a:r>
          </a:p>
          <a:p>
            <a:pPr marL="0" indent="0">
              <a:buNone/>
            </a:pPr>
            <a:r>
              <a:rPr lang="he-IL" dirty="0">
                <a:latin typeface="David" panose="020E0502060401010101" pitchFamily="34" charset="-79"/>
                <a:cs typeface="David" panose="020E0502060401010101" pitchFamily="34" charset="-79"/>
              </a:rPr>
              <a:t>השיח הציבורי סביב מהגרי עבודה בעולם מתמקד בכמה גורמים שונים. דעיכת כוחה של מדינת הלאום ויכולתה לשלוט בהגדרת האזרחות מ'למטה' בערים מרכזיות המתאפיינות כערים ''גלובליות'' כתוצאה מזרימת הון, ובני אדם ממדינה למדינה, כמה ממאפייני הגלובליזציה. מנגד עליית ארגונים לא ממשלתיים (</a:t>
            </a:r>
            <a:r>
              <a:rPr lang="en-US" dirty="0">
                <a:latin typeface="David" panose="020E0502060401010101" pitchFamily="34" charset="-79"/>
                <a:cs typeface="David" panose="020E0502060401010101" pitchFamily="34" charset="-79"/>
              </a:rPr>
              <a:t>NGO’s</a:t>
            </a:r>
            <a:r>
              <a:rPr lang="he-IL" dirty="0">
                <a:latin typeface="David" panose="020E0502060401010101" pitchFamily="34" charset="-79"/>
                <a:cs typeface="David" panose="020E0502060401010101" pitchFamily="34" charset="-79"/>
              </a:rPr>
              <a:t>) כגון ארגוני זכויות אדם לצד הנחתה בסמכויות הרווחה לידי הרשויות המוניציפליות גרמו להסטת המוקד במחקר הגירה מהלאומי אל המקומי-עירוני (</a:t>
            </a:r>
            <a:r>
              <a:rPr lang="he-IL" dirty="0" err="1">
                <a:latin typeface="David" panose="020E0502060401010101" pitchFamily="34" charset="-79"/>
                <a:cs typeface="David" panose="020E0502060401010101" pitchFamily="34" charset="-79"/>
              </a:rPr>
              <a:t>קאמפ</a:t>
            </a:r>
            <a:r>
              <a:rPr lang="he-IL" dirty="0">
                <a:latin typeface="David" panose="020E0502060401010101" pitchFamily="34" charset="-79"/>
                <a:cs typeface="David" panose="020E0502060401010101" pitchFamily="34" charset="-79"/>
              </a:rPr>
              <a:t>, רייכמן, 2000).</a:t>
            </a:r>
            <a:endParaRPr lang="en-US"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00498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b="1" u="sng" dirty="0"/>
              <a:t>מתודולוגיה</a:t>
            </a:r>
            <a:endParaRPr lang="en-US" b="1" u="sng" dirty="0"/>
          </a:p>
        </p:txBody>
      </p:sp>
      <p:sp>
        <p:nvSpPr>
          <p:cNvPr id="3" name="מציין מיקום תוכן 2"/>
          <p:cNvSpPr>
            <a:spLocks noGrp="1"/>
          </p:cNvSpPr>
          <p:nvPr>
            <p:ph idx="1"/>
          </p:nvPr>
        </p:nvSpPr>
        <p:spPr/>
        <p:txBody>
          <a:bodyPr/>
          <a:lstStyle/>
          <a:p>
            <a:r>
              <a:rPr lang="he-IL" dirty="0">
                <a:latin typeface="David" panose="020E0502060401010101" pitchFamily="34" charset="-79"/>
                <a:cs typeface="David" panose="020E0502060401010101" pitchFamily="34" charset="-79"/>
              </a:rPr>
              <a:t>בחירת נתונים </a:t>
            </a:r>
          </a:p>
          <a:p>
            <a:r>
              <a:rPr lang="he-IL" dirty="0">
                <a:latin typeface="David" panose="020E0502060401010101" pitchFamily="34" charset="-79"/>
                <a:cs typeface="David" panose="020E0502060401010101" pitchFamily="34" charset="-79"/>
              </a:rPr>
              <a:t>שיוך מרחבי לנתונים (</a:t>
            </a:r>
            <a:r>
              <a:rPr lang="en-US" dirty="0">
                <a:latin typeface="David" panose="020E0502060401010101" pitchFamily="34" charset="-79"/>
                <a:cs typeface="David" panose="020E0502060401010101" pitchFamily="34" charset="-79"/>
              </a:rPr>
              <a:t>Geocoding</a:t>
            </a:r>
            <a:r>
              <a:rPr lang="he-IL" dirty="0">
                <a:latin typeface="David" panose="020E0502060401010101" pitchFamily="34" charset="-79"/>
                <a:cs typeface="David" panose="020E0502060401010101" pitchFamily="34" charset="-79"/>
              </a:rPr>
              <a:t>)</a:t>
            </a:r>
          </a:p>
          <a:p>
            <a:r>
              <a:rPr lang="he-IL" dirty="0">
                <a:latin typeface="David" panose="020E0502060401010101" pitchFamily="34" charset="-79"/>
                <a:cs typeface="David" panose="020E0502060401010101" pitchFamily="34" charset="-79"/>
              </a:rPr>
              <a:t>סידור הנתונים</a:t>
            </a:r>
          </a:p>
          <a:p>
            <a:r>
              <a:rPr lang="he-IL" dirty="0">
                <a:latin typeface="David" panose="020E0502060401010101" pitchFamily="34" charset="-79"/>
                <a:cs typeface="David" panose="020E0502060401010101" pitchFamily="34" charset="-79"/>
              </a:rPr>
              <a:t>הצגה גרפית: </a:t>
            </a:r>
            <a:r>
              <a:rPr lang="en-US" dirty="0" err="1">
                <a:latin typeface="David" panose="020E0502060401010101" pitchFamily="34" charset="-79"/>
                <a:cs typeface="David" panose="020E0502060401010101" pitchFamily="34" charset="-79"/>
              </a:rPr>
              <a:t>ggplot</a:t>
            </a:r>
            <a:r>
              <a:rPr lang="en-US" dirty="0">
                <a:latin typeface="David" panose="020E0502060401010101" pitchFamily="34" charset="-79"/>
                <a:cs typeface="David" panose="020E0502060401010101" pitchFamily="34" charset="-79"/>
              </a:rPr>
              <a:t>, leaflet, </a:t>
            </a:r>
            <a:r>
              <a:rPr lang="en-US" dirty="0" err="1">
                <a:latin typeface="David" panose="020E0502060401010101" pitchFamily="34" charset="-79"/>
                <a:cs typeface="David" panose="020E0502060401010101" pitchFamily="34" charset="-79"/>
              </a:rPr>
              <a:t>ggmap</a:t>
            </a:r>
            <a:endParaRPr lang="en-US"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ניתוח סטטיסטי</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2704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b="1" u="sng" dirty="0"/>
              <a:t>בחירת נתונים</a:t>
            </a:r>
            <a:endParaRPr lang="en-US" b="1" u="sng" dirty="0"/>
          </a:p>
        </p:txBody>
      </p:sp>
      <p:sp>
        <p:nvSpPr>
          <p:cNvPr id="3" name="מציין מיקום תוכן 2"/>
          <p:cNvSpPr>
            <a:spLocks noGrp="1"/>
          </p:cNvSpPr>
          <p:nvPr>
            <p:ph idx="1"/>
          </p:nvPr>
        </p:nvSpPr>
        <p:spPr/>
        <p:txBody>
          <a:bodyPr>
            <a:normAutofit fontScale="92500" lnSpcReduction="20000"/>
          </a:bodyPr>
          <a:lstStyle/>
          <a:p>
            <a:r>
              <a:rPr lang="he-IL" dirty="0">
                <a:latin typeface="David" panose="020E0502060401010101" pitchFamily="34" charset="-79"/>
                <a:cs typeface="David" panose="020E0502060401010101" pitchFamily="34" charset="-79"/>
              </a:rPr>
              <a:t>מחירי דירות יד ראשונה ושנייה לפי רחוב (83) לשנים 2015-2017: שימוש בתוסף </a:t>
            </a:r>
            <a:r>
              <a:rPr lang="en-US" dirty="0">
                <a:latin typeface="David" panose="020E0502060401010101" pitchFamily="34" charset="-79"/>
                <a:cs typeface="David" panose="020E0502060401010101" pitchFamily="34" charset="-79"/>
              </a:rPr>
              <a:t>Google Chrome</a:t>
            </a:r>
            <a:r>
              <a:rPr lang="he-IL" dirty="0">
                <a:latin typeface="David" panose="020E0502060401010101" pitchFamily="34" charset="-79"/>
                <a:cs typeface="David" panose="020E0502060401010101" pitchFamily="34" charset="-79"/>
              </a:rPr>
              <a:t> – </a:t>
            </a:r>
            <a:r>
              <a:rPr lang="en-US" dirty="0">
                <a:latin typeface="David" panose="020E0502060401010101" pitchFamily="34" charset="-79"/>
                <a:cs typeface="David" panose="020E0502060401010101" pitchFamily="34" charset="-79"/>
              </a:rPr>
              <a:t>Table Capture</a:t>
            </a:r>
            <a:r>
              <a:rPr lang="he-IL" dirty="0">
                <a:latin typeface="David" panose="020E0502060401010101" pitchFamily="34" charset="-79"/>
                <a:cs typeface="David" panose="020E0502060401010101" pitchFamily="34" charset="-79"/>
              </a:rPr>
              <a:t> על מנת להוריד את הטבלאות מאתר יד 2</a:t>
            </a:r>
          </a:p>
          <a:p>
            <a:r>
              <a:rPr lang="he-IL" dirty="0">
                <a:latin typeface="David" panose="020E0502060401010101" pitchFamily="34" charset="-79"/>
                <a:cs typeface="David" panose="020E0502060401010101" pitchFamily="34" charset="-79"/>
              </a:rPr>
              <a:t> אומדן אוכלוסיית המהגרים בתל אביב (מדגם) מדוח תחנות טיפת חלב בעיר לשנים 2015-2017.</a:t>
            </a:r>
          </a:p>
          <a:p>
            <a:r>
              <a:rPr lang="he-IL" dirty="0">
                <a:latin typeface="David" panose="020E0502060401010101" pitchFamily="34" charset="-79"/>
                <a:cs typeface="David" panose="020E0502060401010101" pitchFamily="34" charset="-79"/>
              </a:rPr>
              <a:t>קבצי פוליגונים של רובעי תל אביב מאתר עריית תל אביב</a:t>
            </a:r>
          </a:p>
          <a:p>
            <a:r>
              <a:rPr lang="he-IL" dirty="0">
                <a:latin typeface="David" panose="020E0502060401010101" pitchFamily="34" charset="-79"/>
                <a:cs typeface="David" panose="020E0502060401010101" pitchFamily="34" charset="-79"/>
              </a:rPr>
              <a:t>הורדת שכבה קווית של רחובות תל אביב מאתר </a:t>
            </a:r>
            <a:r>
              <a:rPr lang="en-US" dirty="0">
                <a:latin typeface="David" panose="020E0502060401010101" pitchFamily="34" charset="-79"/>
                <a:cs typeface="David" panose="020E0502060401010101" pitchFamily="34" charset="-79"/>
              </a:rPr>
              <a:t>Open Street Map</a:t>
            </a:r>
            <a:r>
              <a:rPr lang="he-IL" dirty="0">
                <a:latin typeface="David" panose="020E0502060401010101" pitchFamily="34" charset="-79"/>
                <a:cs typeface="David" panose="020E0502060401010101" pitchFamily="34" charset="-79"/>
              </a:rPr>
              <a:t> ושימוש בתוכנת </a:t>
            </a:r>
            <a:r>
              <a:rPr lang="en-US" dirty="0">
                <a:latin typeface="David" panose="020E0502060401010101" pitchFamily="34" charset="-79"/>
                <a:cs typeface="David" panose="020E0502060401010101" pitchFamily="34" charset="-79"/>
              </a:rPr>
              <a:t>MySQL</a:t>
            </a:r>
            <a:r>
              <a:rPr lang="he-IL" dirty="0">
                <a:latin typeface="David" panose="020E0502060401010101" pitchFamily="34" charset="-79"/>
                <a:cs typeface="David" panose="020E0502060401010101" pitchFamily="34" charset="-79"/>
              </a:rPr>
              <a:t> על מנת להחליף את שמות הרחובות שהורדנו מיד 2 בהן הטקסט היה בעברית (</a:t>
            </a:r>
            <a:r>
              <a:rPr lang="en-US" dirty="0">
                <a:latin typeface="David" panose="020E0502060401010101" pitchFamily="34" charset="-79"/>
                <a:cs typeface="David" panose="020E0502060401010101" pitchFamily="34" charset="-79"/>
              </a:rPr>
              <a:t>R</a:t>
            </a:r>
            <a:r>
              <a:rPr lang="he-IL" dirty="0">
                <a:latin typeface="David" panose="020E0502060401010101" pitchFamily="34" charset="-79"/>
                <a:cs typeface="David" panose="020E0502060401010101" pitchFamily="34" charset="-79"/>
              </a:rPr>
              <a:t> לא תומך בשפות שאינן אנגלית) לטקסט באנגלית. מציאת התאמה בין בסיסי הנתונים על פי שמות הרחובות.</a:t>
            </a:r>
          </a:p>
          <a:p>
            <a:endParaRPr lang="he-IL" dirty="0"/>
          </a:p>
          <a:p>
            <a:r>
              <a:rPr lang="he-IL" sz="2000" dirty="0">
                <a:solidFill>
                  <a:srgbClr val="FF0000"/>
                </a:solidFill>
                <a:latin typeface="David" panose="020E0502060401010101" pitchFamily="34" charset="-79"/>
                <a:cs typeface="David" panose="020E0502060401010101" pitchFamily="34" charset="-79"/>
              </a:rPr>
              <a:t>מפקד אוכלוסין למהגרים בתל אביב לא נעשה בצורה סדורה והגישה אל הנתונים הגולמיים שכן נעשו על ידי משרד הפנים ועריית תל אביב היית קשה עד בלתי אפשרית בלוח הזמנים שלנו לכן השתמשנו בנתוני תחנות טיפת חלב</a:t>
            </a:r>
          </a:p>
          <a:p>
            <a:pPr marL="0" indent="0">
              <a:buNone/>
            </a:pPr>
            <a:endParaRPr lang="en-US" dirty="0"/>
          </a:p>
        </p:txBody>
      </p:sp>
    </p:spTree>
    <p:extLst>
      <p:ext uri="{BB962C8B-B14F-4D97-AF65-F5344CB8AC3E}">
        <p14:creationId xmlns:p14="http://schemas.microsoft.com/office/powerpoint/2010/main" val="51651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br>
              <a:rPr lang="he-IL" b="1" u="sng" dirty="0"/>
            </a:br>
            <a:r>
              <a:rPr lang="he-IL" b="1" u="sng" dirty="0"/>
              <a:t>שיוך מרחבי לנתונים (</a:t>
            </a:r>
            <a:r>
              <a:rPr lang="en-US" b="1" u="sng" dirty="0"/>
              <a:t>Geocoding</a:t>
            </a:r>
            <a:r>
              <a:rPr lang="he-IL" b="1" u="sng" dirty="0"/>
              <a:t>)</a:t>
            </a:r>
            <a:br>
              <a:rPr lang="he-IL" b="1" u="sng" dirty="0"/>
            </a:br>
            <a:endParaRPr lang="en-US" b="1" u="sng" dirty="0"/>
          </a:p>
        </p:txBody>
      </p:sp>
      <p:sp>
        <p:nvSpPr>
          <p:cNvPr id="3" name="מציין מיקום תוכן 2"/>
          <p:cNvSpPr>
            <a:spLocks noGrp="1"/>
          </p:cNvSpPr>
          <p:nvPr>
            <p:ph idx="1"/>
          </p:nvPr>
        </p:nvSpPr>
        <p:spPr>
          <a:xfrm>
            <a:off x="838200" y="1459865"/>
            <a:ext cx="10515600" cy="4351338"/>
          </a:xfrm>
        </p:spPr>
        <p:txBody>
          <a:bodyPr/>
          <a:lstStyle/>
          <a:p>
            <a:pPr marL="0" indent="0">
              <a:buNone/>
            </a:pPr>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הוספת עמודות </a:t>
            </a:r>
            <a:r>
              <a:rPr lang="he-IL" dirty="0" err="1">
                <a:latin typeface="David" panose="020E0502060401010101" pitchFamily="34" charset="-79"/>
                <a:cs typeface="David" panose="020E0502060401010101" pitchFamily="34" charset="-79"/>
              </a:rPr>
              <a:t>קורדינטות</a:t>
            </a:r>
            <a:r>
              <a:rPr lang="he-IL" dirty="0">
                <a:latin typeface="David" panose="020E0502060401010101" pitchFamily="34" charset="-79"/>
                <a:cs typeface="David" panose="020E0502060401010101" pitchFamily="34" charset="-79"/>
              </a:rPr>
              <a:t> לנתוני מחירי הדירות ברחובות ותחנות טיפת חלב בעיר (</a:t>
            </a:r>
            <a:r>
              <a:rPr lang="en-US" dirty="0">
                <a:latin typeface="David" panose="020E0502060401010101" pitchFamily="34" charset="-79"/>
                <a:cs typeface="David" panose="020E0502060401010101" pitchFamily="34" charset="-79"/>
              </a:rPr>
              <a:t>geocode</a:t>
            </a:r>
            <a:r>
              <a:rPr lang="he-IL" dirty="0">
                <a:latin typeface="David" panose="020E0502060401010101" pitchFamily="34" charset="-79"/>
                <a:cs typeface="David" panose="020E0502060401010101" pitchFamily="34" charset="-79"/>
              </a:rPr>
              <a:t>).</a:t>
            </a:r>
          </a:p>
          <a:p>
            <a:r>
              <a:rPr lang="he-IL" dirty="0">
                <a:latin typeface="David" panose="020E0502060401010101" pitchFamily="34" charset="-79"/>
                <a:cs typeface="David" panose="020E0502060401010101" pitchFamily="34" charset="-79"/>
              </a:rPr>
              <a:t>המרת בסיסי הנתונים ל-</a:t>
            </a:r>
            <a:r>
              <a:rPr lang="en-US" dirty="0" err="1">
                <a:latin typeface="David" panose="020E0502060401010101" pitchFamily="34" charset="-79"/>
                <a:cs typeface="David" panose="020E0502060401010101" pitchFamily="34" charset="-79"/>
              </a:rPr>
              <a:t>SpatialPointsDataFrame</a:t>
            </a:r>
            <a:r>
              <a:rPr lang="he-IL" dirty="0">
                <a:latin typeface="David" panose="020E0502060401010101" pitchFamily="34" charset="-79"/>
                <a:cs typeface="David" panose="020E0502060401010101" pitchFamily="34" charset="-79"/>
              </a:rPr>
              <a:t> (פונקציית </a:t>
            </a:r>
            <a:r>
              <a:rPr lang="en-US" dirty="0">
                <a:latin typeface="David" panose="020E0502060401010101" pitchFamily="34" charset="-79"/>
                <a:cs typeface="David" panose="020E0502060401010101" pitchFamily="34" charset="-79"/>
              </a:rPr>
              <a:t>coordinates</a:t>
            </a:r>
            <a:r>
              <a:rPr lang="he-IL" dirty="0">
                <a:latin typeface="David" panose="020E0502060401010101" pitchFamily="34" charset="-79"/>
                <a:cs typeface="David" panose="020E0502060401010101" pitchFamily="34" charset="-79"/>
              </a:rPr>
              <a:t>), נתוני מחירי הדירות לפי רחוב קיבלו ערך חד ערכי דו </a:t>
            </a:r>
            <a:r>
              <a:rPr lang="he-IL" dirty="0" err="1">
                <a:latin typeface="David" panose="020E0502060401010101" pitchFamily="34" charset="-79"/>
                <a:cs typeface="David" panose="020E0502060401010101" pitchFamily="34" charset="-79"/>
              </a:rPr>
              <a:t>מימדי</a:t>
            </a:r>
            <a:r>
              <a:rPr lang="he-IL" dirty="0">
                <a:latin typeface="David" panose="020E0502060401010101" pitchFamily="34" charset="-79"/>
                <a:cs typeface="David" panose="020E0502060401010101" pitchFamily="34" charset="-79"/>
              </a:rPr>
              <a:t> של </a:t>
            </a:r>
            <a:r>
              <a:rPr lang="he-IL" dirty="0" err="1">
                <a:latin typeface="David" panose="020E0502060401010101" pitchFamily="34" charset="-79"/>
                <a:cs typeface="David" panose="020E0502060401010101" pitchFamily="34" charset="-79"/>
              </a:rPr>
              <a:t>קורדינטות</a:t>
            </a:r>
            <a:r>
              <a:rPr lang="he-IL" dirty="0">
                <a:latin typeface="David" panose="020E0502060401010101" pitchFamily="34" charset="-79"/>
                <a:cs typeface="David" panose="020E0502060401010101" pitchFamily="34" charset="-79"/>
              </a:rPr>
              <a:t> באופן אוטומטי בקריאת לפונקציית </a:t>
            </a:r>
            <a:r>
              <a:rPr lang="en-US" dirty="0">
                <a:latin typeface="David" panose="020E0502060401010101" pitchFamily="34" charset="-79"/>
                <a:cs typeface="David" panose="020E0502060401010101" pitchFamily="34" charset="-79"/>
              </a:rPr>
              <a:t>geocode</a:t>
            </a:r>
            <a:endParaRPr lang="he-IL" dirty="0">
              <a:latin typeface="David" panose="020E0502060401010101" pitchFamily="34" charset="-79"/>
              <a:cs typeface="David" panose="020E0502060401010101" pitchFamily="34" charset="-79"/>
            </a:endParaRPr>
          </a:p>
          <a:p>
            <a:r>
              <a:rPr lang="he-IL" dirty="0">
                <a:latin typeface="David" panose="020E0502060401010101" pitchFamily="34" charset="-79"/>
                <a:cs typeface="David" panose="020E0502060401010101" pitchFamily="34" charset="-79"/>
              </a:rPr>
              <a:t>קביעת והמרת מערכת </a:t>
            </a:r>
            <a:r>
              <a:rPr lang="he-IL" dirty="0" err="1">
                <a:latin typeface="David" panose="020E0502060401010101" pitchFamily="34" charset="-79"/>
                <a:cs typeface="David" panose="020E0502060401010101" pitchFamily="34" charset="-79"/>
              </a:rPr>
              <a:t>הקורדינטות</a:t>
            </a:r>
            <a:r>
              <a:rPr lang="he-IL" dirty="0">
                <a:latin typeface="David" panose="020E0502060401010101" pitchFamily="34" charset="-79"/>
                <a:cs typeface="David" panose="020E0502060401010101" pitchFamily="34" charset="-79"/>
              </a:rPr>
              <a:t> (</a:t>
            </a:r>
            <a:r>
              <a:rPr lang="en-US" dirty="0">
                <a:latin typeface="David" panose="020E0502060401010101" pitchFamily="34" charset="-79"/>
                <a:cs typeface="David" panose="020E0502060401010101" pitchFamily="34" charset="-79"/>
              </a:rPr>
              <a:t>CRS, proj4strings, </a:t>
            </a:r>
            <a:r>
              <a:rPr lang="en-US" dirty="0" err="1">
                <a:latin typeface="David" panose="020E0502060401010101" pitchFamily="34" charset="-79"/>
                <a:cs typeface="David" panose="020E0502060401010101" pitchFamily="34" charset="-79"/>
              </a:rPr>
              <a:t>spTransform</a:t>
            </a:r>
            <a:r>
              <a:rPr lang="he-IL" dirty="0">
                <a:latin typeface="David" panose="020E0502060401010101" pitchFamily="34" charset="-79"/>
                <a:cs typeface="David" panose="020E0502060401010101" pitchFamily="34" charset="-79"/>
              </a:rPr>
              <a:t>) של קבצי הנתונים והפוליגונים.</a:t>
            </a: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73077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b="1" u="sng" dirty="0"/>
              <a:t>סידור הנתונים</a:t>
            </a:r>
            <a:endParaRPr lang="en-US" b="1" u="sng" dirty="0"/>
          </a:p>
        </p:txBody>
      </p:sp>
      <p:sp>
        <p:nvSpPr>
          <p:cNvPr id="3" name="מציין מיקום תוכן 2"/>
          <p:cNvSpPr>
            <a:spLocks noGrp="1"/>
          </p:cNvSpPr>
          <p:nvPr>
            <p:ph idx="1"/>
          </p:nvPr>
        </p:nvSpPr>
        <p:spPr/>
        <p:txBody>
          <a:bodyPr/>
          <a:lstStyle/>
          <a:p>
            <a:r>
              <a:rPr lang="he-IL" dirty="0">
                <a:latin typeface="David" panose="020E0502060401010101" pitchFamily="34" charset="-79"/>
                <a:cs typeface="David" panose="020E0502060401010101" pitchFamily="34" charset="-79"/>
              </a:rPr>
              <a:t>סידור נתוני תחנות טיפת חלב (</a:t>
            </a:r>
            <a:r>
              <a:rPr lang="en-US" dirty="0">
                <a:latin typeface="David" panose="020E0502060401010101" pitchFamily="34" charset="-79"/>
                <a:cs typeface="David" panose="020E0502060401010101" pitchFamily="34" charset="-79"/>
              </a:rPr>
              <a:t>gather</a:t>
            </a:r>
            <a:r>
              <a:rPr lang="he-IL" dirty="0">
                <a:latin typeface="David" panose="020E0502060401010101" pitchFamily="34" charset="-79"/>
                <a:cs typeface="David" panose="020E0502060401010101" pitchFamily="34" charset="-79"/>
              </a:rPr>
              <a:t>) על מנת לאפשר הצגה גרפית בהמשך המחקר</a:t>
            </a:r>
          </a:p>
          <a:p>
            <a:r>
              <a:rPr lang="he-IL" dirty="0">
                <a:latin typeface="David" panose="020E0502060401010101" pitchFamily="34" charset="-79"/>
                <a:cs typeface="David" panose="020E0502060401010101" pitchFamily="34" charset="-79"/>
              </a:rPr>
              <a:t>השלמת נתונים חסרים בבסיס נתוני מחירי הדירות על ידי שיטת השכן הקרוב (</a:t>
            </a:r>
            <a:r>
              <a:rPr lang="en-US" dirty="0">
                <a:latin typeface="David" panose="020E0502060401010101" pitchFamily="34" charset="-79"/>
                <a:cs typeface="David" panose="020E0502060401010101" pitchFamily="34" charset="-79"/>
              </a:rPr>
              <a:t>K-means</a:t>
            </a:r>
            <a:r>
              <a:rPr lang="he-IL" dirty="0">
                <a:latin typeface="David" panose="020E0502060401010101" pitchFamily="34" charset="-79"/>
                <a:cs typeface="David" panose="020E0502060401010101" pitchFamily="34" charset="-79"/>
              </a:rPr>
              <a:t>) – משתמשת בערכים של השכנים ומשיגה את הממוצע המשוקלל על בסיס שיטת השכן הקרוב. כל נקודה מתחשבת במשקל של 10 השכנים הקרובים אליה.</a:t>
            </a:r>
          </a:p>
          <a:p>
            <a:r>
              <a:rPr lang="he-IL" dirty="0">
                <a:latin typeface="David" panose="020E0502060401010101" pitchFamily="34" charset="-79"/>
                <a:cs typeface="David" panose="020E0502060401010101" pitchFamily="34" charset="-79"/>
              </a:rPr>
              <a:t>ביצוע </a:t>
            </a:r>
            <a:r>
              <a:rPr lang="en-US" dirty="0">
                <a:latin typeface="David" panose="020E0502060401010101" pitchFamily="34" charset="-79"/>
                <a:cs typeface="David" panose="020E0502060401010101" pitchFamily="34" charset="-79"/>
              </a:rPr>
              <a:t>Join By Location</a:t>
            </a:r>
            <a:r>
              <a:rPr lang="he-IL" dirty="0">
                <a:latin typeface="David" panose="020E0502060401010101" pitchFamily="34" charset="-79"/>
                <a:cs typeface="David" panose="020E0502060401010101" pitchFamily="34" charset="-79"/>
              </a:rPr>
              <a:t> בין שכבות מחירי הדירות ותחנות טיפת חלב לשכבת הפוליגונים של רובעי תל אביב על ידי פונקציית </a:t>
            </a:r>
            <a:r>
              <a:rPr lang="en-US" dirty="0">
                <a:latin typeface="David" panose="020E0502060401010101" pitchFamily="34" charset="-79"/>
                <a:cs typeface="David" panose="020E0502060401010101" pitchFamily="34" charset="-79"/>
              </a:rPr>
              <a:t>over</a:t>
            </a:r>
            <a:r>
              <a:rPr lang="he-IL" dirty="0">
                <a:latin typeface="David" panose="020E0502060401010101" pitchFamily="34" charset="-79"/>
                <a:cs typeface="David" panose="020E0502060401010101" pitchFamily="34" charset="-79"/>
              </a:rPr>
              <a:t>.</a:t>
            </a:r>
          </a:p>
          <a:p>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1107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75492" y="0"/>
            <a:ext cx="10515600" cy="1325563"/>
          </a:xfrm>
        </p:spPr>
        <p:txBody>
          <a:bodyPr/>
          <a:lstStyle/>
          <a:p>
            <a:r>
              <a:rPr lang="he-IL" b="1" u="sng" dirty="0"/>
              <a:t>הצגה גרפית של נתוני המחקר לאחר העיבוד</a:t>
            </a:r>
            <a:endParaRPr lang="en-US" b="1" u="sng" dirty="0"/>
          </a:p>
        </p:txBody>
      </p:sp>
      <p:pic>
        <p:nvPicPr>
          <p:cNvPr id="5" name="מציין מיקום תוכן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603" y="1052313"/>
            <a:ext cx="9847385" cy="5654305"/>
          </a:xfrm>
        </p:spPr>
      </p:pic>
    </p:spTree>
    <p:extLst>
      <p:ext uri="{BB962C8B-B14F-4D97-AF65-F5344CB8AC3E}">
        <p14:creationId xmlns:p14="http://schemas.microsoft.com/office/powerpoint/2010/main" val="241956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348" y="590842"/>
            <a:ext cx="10241839" cy="5880798"/>
          </a:xfrm>
        </p:spPr>
      </p:pic>
    </p:spTree>
    <p:extLst>
      <p:ext uri="{BB962C8B-B14F-4D97-AF65-F5344CB8AC3E}">
        <p14:creationId xmlns:p14="http://schemas.microsoft.com/office/powerpoint/2010/main" val="172105396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Ion</Template>
  <TotalTime>448</TotalTime>
  <Words>833</Words>
  <Application>Microsoft Office PowerPoint</Application>
  <PresentationFormat>מסך רחב</PresentationFormat>
  <Paragraphs>69</Paragraphs>
  <Slides>22</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Calibri Light</vt:lpstr>
      <vt:lpstr>David</vt:lpstr>
      <vt:lpstr>Times New Roman</vt:lpstr>
      <vt:lpstr>ערכת נושא Office</vt:lpstr>
      <vt:lpstr>פרויקט בקורס: ניהול ועיבוד נתונים מרחביים</vt:lpstr>
      <vt:lpstr>שאלת המחקר: האם כניסה של אוכלוסיה מסויימת לעיר גורמת ליצרית גבול עירוני המתבטא במחירי הדיור: מקרה הבוחן של דרום תל אביב. </vt:lpstr>
      <vt:lpstr>סקירת ספרות:</vt:lpstr>
      <vt:lpstr>מתודולוגיה</vt:lpstr>
      <vt:lpstr>בחירת נתונים</vt:lpstr>
      <vt:lpstr> שיוך מרחבי לנתונים (Geocoding) </vt:lpstr>
      <vt:lpstr>סידור הנתונים</vt:lpstr>
      <vt:lpstr>הצגה גרפית של נתוני המחקר לאחר העיבוד</vt:lpstr>
      <vt:lpstr>מצגת של PowerPoint‏</vt:lpstr>
      <vt:lpstr>מצגת של PowerPoint‏</vt:lpstr>
      <vt:lpstr>מצגת של PowerPoint‏</vt:lpstr>
      <vt:lpstr>מצגת של PowerPoint‏</vt:lpstr>
      <vt:lpstr>מצגת של PowerPoint‏</vt:lpstr>
      <vt:lpstr>מצגת של PowerPoint‏</vt:lpstr>
      <vt:lpstr>ניתוחים סטטיסטיים</vt:lpstr>
      <vt:lpstr>ניתוחים סטטיסטיים</vt:lpstr>
      <vt:lpstr>ניתוחים סטטיסטיים</vt:lpstr>
      <vt:lpstr>ניתוחים סטטיסטיים</vt:lpstr>
      <vt:lpstr>ניתוחים סטטיסטיים</vt:lpstr>
      <vt:lpstr>ניתוחים סטטיסטיים</vt:lpstr>
      <vt:lpstr>סיכום המחקר</vt:lpstr>
      <vt:lpstr>מקורות: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בקורס: ניהול ועיבוד נתונים מרחביים</dc:title>
  <dc:creator>Dante Birger</dc:creator>
  <cp:lastModifiedBy>Dante Birger</cp:lastModifiedBy>
  <cp:revision>176</cp:revision>
  <dcterms:created xsi:type="dcterms:W3CDTF">2017-06-26T10:14:58Z</dcterms:created>
  <dcterms:modified xsi:type="dcterms:W3CDTF">2017-07-30T13:24:55Z</dcterms:modified>
</cp:coreProperties>
</file>